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  <p:sldMasterId id="2147483784" r:id="rId2"/>
  </p:sldMasterIdLst>
  <p:notesMasterIdLst>
    <p:notesMasterId r:id="rId11"/>
  </p:notesMasterIdLst>
  <p:sldIdLst>
    <p:sldId id="274" r:id="rId3"/>
    <p:sldId id="279" r:id="rId4"/>
    <p:sldId id="309" r:id="rId5"/>
    <p:sldId id="304" r:id="rId6"/>
    <p:sldId id="310" r:id="rId7"/>
    <p:sldId id="306" r:id="rId8"/>
    <p:sldId id="312" r:id="rId9"/>
    <p:sldId id="311" r:id="rId10"/>
  </p:sldIdLst>
  <p:sldSz cx="9144000" cy="6858000" type="screen4x3"/>
  <p:notesSz cx="7086600" cy="102219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42128C3-B011-5643-9634-96CA224479C2}">
          <p14:sldIdLst>
            <p14:sldId id="274"/>
            <p14:sldId id="279"/>
            <p14:sldId id="309"/>
            <p14:sldId id="304"/>
            <p14:sldId id="310"/>
            <p14:sldId id="306"/>
            <p14:sldId id="312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4EC2"/>
    <a:srgbClr val="A6F02D"/>
    <a:srgbClr val="FEED01"/>
    <a:srgbClr val="FA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0"/>
            <a:ext cx="7086600" cy="10221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 altLang="en-US" smtClean="0">
              <a:ea typeface="+mn-ea"/>
            </a:endParaRP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0" y="0"/>
            <a:ext cx="7086600" cy="10221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 altLang="en-US" smtClean="0">
              <a:ea typeface="+mn-ea"/>
            </a:endParaRP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0" y="0"/>
            <a:ext cx="7086600" cy="10221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 altLang="en-US" smtClean="0">
              <a:ea typeface="+mn-ea"/>
            </a:endParaRP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0" y="0"/>
            <a:ext cx="7086600" cy="10221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 altLang="en-US" smtClean="0">
              <a:ea typeface="+mn-ea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0"/>
            <a:ext cx="3070225" cy="512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mtClean="0">
              <a:ea typeface="+mn-ea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4016375" y="0"/>
            <a:ext cx="3070225" cy="512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mtClean="0">
              <a:ea typeface="+mn-ea"/>
            </a:endParaRPr>
          </a:p>
        </p:txBody>
      </p:sp>
      <p:sp>
        <p:nvSpPr>
          <p:cNvPr id="922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9013" y="766763"/>
            <a:ext cx="510222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4563" y="4856163"/>
            <a:ext cx="5268912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0" y="9709150"/>
            <a:ext cx="3070225" cy="512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mtClean="0">
              <a:ea typeface="+mn-ea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16375" y="9709150"/>
            <a:ext cx="30638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4620465-AB80-7D44-98D0-1E96975D8E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19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BDA8FF-74AC-644A-BA47-D4E917C5FC9F}" type="slidenum">
              <a:rPr lang="en-GB" sz="1400">
                <a:cs typeface="Arial" charset="0"/>
              </a:rPr>
              <a:pPr/>
              <a:t>1</a:t>
            </a:fld>
            <a:endParaRPr lang="en-GB" sz="14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a slide about DE-CIX?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20465-AB80-7D44-98D0-1E96975D8E8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a slide about DE-CIX?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20465-AB80-7D44-98D0-1E96975D8E8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20465-AB80-7D44-98D0-1E96975D8E8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3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20465-AB80-7D44-98D0-1E96975D8E8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6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20465-AB80-7D44-98D0-1E96975D8E8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3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4620465-AB80-7D44-98D0-1E96975D8E8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3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843088"/>
            <a:ext cx="3581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1308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4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"/>
          <a:stretch>
            <a:fillRect/>
          </a:stretch>
        </p:blipFill>
        <p:spPr bwMode="auto">
          <a:xfrm>
            <a:off x="611188" y="4941888"/>
            <a:ext cx="853281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6768752" cy="1528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Frutiger LT Com 55 Roman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535907"/>
            <a:ext cx="8568952" cy="444821"/>
          </a:xfrm>
          <a:prstGeom prst="rect">
            <a:avLst/>
          </a:prstGeom>
        </p:spPr>
        <p:txBody>
          <a:bodyPr/>
          <a:lstStyle>
            <a:lvl1pPr>
              <a:defRPr sz="3600" cap="none" baseline="0">
                <a:solidFill>
                  <a:srgbClr val="575759"/>
                </a:solidFill>
                <a:latin typeface="Handel Gothic Com Medium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60151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3250" cy="3852466"/>
          </a:xfrm>
          <a:prstGeom prst="rect">
            <a:avLst/>
          </a:prstGeom>
        </p:spPr>
        <p:txBody>
          <a:bodyPr/>
          <a:lstStyle>
            <a:lvl1pPr marL="270000" indent="-270000">
              <a:defRPr sz="2000" baseline="0">
                <a:solidFill>
                  <a:srgbClr val="575759"/>
                </a:solidFill>
                <a:latin typeface="Frutiger LT Com 55 Roman" pitchFamily="34" charset="0"/>
              </a:defRPr>
            </a:lvl1pPr>
            <a:lvl2pPr>
              <a:defRPr sz="1800" baseline="0">
                <a:solidFill>
                  <a:srgbClr val="575759"/>
                </a:solidFill>
                <a:latin typeface="Frutiger LT Com 55 Roman" pitchFamily="34" charset="0"/>
              </a:defRPr>
            </a:lvl2pPr>
            <a:lvl3pPr>
              <a:defRPr sz="1600" baseline="0">
                <a:solidFill>
                  <a:srgbClr val="575759"/>
                </a:solidFill>
                <a:latin typeface="Frutiger LT Com 55 Roman" pitchFamily="34" charset="0"/>
              </a:defRPr>
            </a:lvl3pPr>
            <a:lvl4pPr>
              <a:defRPr sz="1400" baseline="0">
                <a:solidFill>
                  <a:srgbClr val="575759"/>
                </a:solidFill>
                <a:latin typeface="Frutiger LT Com 55 Roman" pitchFamily="34" charset="0"/>
              </a:defRPr>
            </a:lvl4pPr>
            <a:lvl5pPr>
              <a:defRPr sz="1200" baseline="0">
                <a:solidFill>
                  <a:srgbClr val="575759"/>
                </a:solidFill>
                <a:latin typeface="Frutiger LT Com 55 Roman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6768752" cy="432048"/>
          </a:xfrm>
          <a:prstGeom prst="rect">
            <a:avLst/>
          </a:prstGeom>
        </p:spPr>
        <p:txBody>
          <a:bodyPr/>
          <a:lstStyle>
            <a:lvl1pPr>
              <a:defRPr sz="2200" b="1" cap="none" baseline="0">
                <a:solidFill>
                  <a:srgbClr val="575759"/>
                </a:solidFill>
                <a:latin typeface="Handel Gothic Com Medium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pPr>
              <a:defRPr/>
            </a:pPr>
            <a:r>
              <a:rPr lang="en-GB"/>
              <a:t>							www.de-cix.net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#</a:t>
            </a:r>
            <a:fld id="{810D7C06-004A-404D-A804-5650A16C7C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3066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33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cap="none" baseline="0">
                <a:solidFill>
                  <a:srgbClr val="575759"/>
                </a:solidFill>
                <a:latin typeface="Handel Gothic Com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575759"/>
              </a:buClr>
              <a:defRPr sz="2000" baseline="0">
                <a:solidFill>
                  <a:srgbClr val="575759"/>
                </a:solidFill>
                <a:latin typeface="Frutiger LT Com 55 Roman" pitchFamily="34" charset="0"/>
              </a:defRPr>
            </a:lvl1pPr>
            <a:lvl2pPr marL="984250" indent="-527050">
              <a:buClr>
                <a:srgbClr val="575759"/>
              </a:buClr>
              <a:buFont typeface="Arial" pitchFamily="34" charset="0"/>
              <a:buChar char="–"/>
              <a:defRPr sz="1800" baseline="0">
                <a:solidFill>
                  <a:srgbClr val="575759"/>
                </a:solidFill>
                <a:latin typeface="Frutiger LT Com 55 Roman" pitchFamily="34" charset="0"/>
              </a:defRPr>
            </a:lvl2pPr>
            <a:lvl3pPr>
              <a:buClr>
                <a:srgbClr val="575759"/>
              </a:buClr>
              <a:defRPr sz="1600" baseline="0">
                <a:solidFill>
                  <a:srgbClr val="575759"/>
                </a:solidFill>
                <a:latin typeface="Frutiger LT Com 55 Roman" pitchFamily="34" charset="0"/>
              </a:defRPr>
            </a:lvl3pPr>
            <a:lvl4pPr>
              <a:buClr>
                <a:srgbClr val="575759"/>
              </a:buClr>
              <a:defRPr sz="1400" baseline="0">
                <a:solidFill>
                  <a:srgbClr val="575759"/>
                </a:solidFill>
                <a:latin typeface="Frutiger LT Com 55 Roman" pitchFamily="34" charset="0"/>
              </a:defRPr>
            </a:lvl4pPr>
            <a:lvl5pPr>
              <a:buClr>
                <a:srgbClr val="575759"/>
              </a:buClr>
              <a:defRPr sz="1200" baseline="0">
                <a:solidFill>
                  <a:srgbClr val="575759"/>
                </a:solidFill>
                <a:latin typeface="Frutiger LT Com 55 Roman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823"/>
            <a:ext cx="4041775" cy="3300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cap="none" baseline="0">
                <a:solidFill>
                  <a:srgbClr val="575759"/>
                </a:solidFill>
                <a:latin typeface="Handel Gothic Com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575759"/>
              </a:buClr>
              <a:defRPr sz="2000" baseline="0">
                <a:solidFill>
                  <a:srgbClr val="575759"/>
                </a:solidFill>
                <a:latin typeface="Frutiger LT Com 55 Roman" pitchFamily="34" charset="0"/>
              </a:defRPr>
            </a:lvl1pPr>
            <a:lvl2pPr>
              <a:buClr>
                <a:srgbClr val="575759"/>
              </a:buClr>
              <a:defRPr sz="1800" baseline="0">
                <a:solidFill>
                  <a:srgbClr val="575759"/>
                </a:solidFill>
                <a:latin typeface="Frutiger LT Com 55 Roman" pitchFamily="34" charset="0"/>
              </a:defRPr>
            </a:lvl2pPr>
            <a:lvl3pPr>
              <a:buClr>
                <a:srgbClr val="575759"/>
              </a:buClr>
              <a:defRPr sz="1600" baseline="0">
                <a:solidFill>
                  <a:srgbClr val="575759"/>
                </a:solidFill>
                <a:latin typeface="Frutiger LT Com 55 Roman" pitchFamily="34" charset="0"/>
              </a:defRPr>
            </a:lvl3pPr>
            <a:lvl4pPr>
              <a:buClr>
                <a:srgbClr val="575759"/>
              </a:buClr>
              <a:defRPr sz="1400" baseline="0">
                <a:solidFill>
                  <a:srgbClr val="575759"/>
                </a:solidFill>
                <a:latin typeface="Frutiger LT Com 55 Roman" pitchFamily="34" charset="0"/>
              </a:defRPr>
            </a:lvl4pPr>
            <a:lvl5pPr>
              <a:buClr>
                <a:srgbClr val="575759"/>
              </a:buClr>
              <a:defRPr sz="1200" baseline="0">
                <a:solidFill>
                  <a:srgbClr val="575759"/>
                </a:solidFill>
                <a:latin typeface="Frutiger LT Com 55 Roman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pPr>
              <a:defRPr/>
            </a:pPr>
            <a:r>
              <a:rPr lang="en-GB"/>
              <a:t>							www.de-cix.net</a:t>
            </a:r>
          </a:p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#</a:t>
            </a:r>
            <a:fld id="{D9702B3A-DBAC-AA4A-98A2-26A0674588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0750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2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7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8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idx="3"/>
          </p:nvPr>
        </p:nvSpPr>
        <p:spPr>
          <a:xfrm>
            <a:off x="468313" y="6607175"/>
            <a:ext cx="6335712" cy="1968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 sz="1000">
                <a:latin typeface="Frutiger LT Com 87 XBlack Cn" charset="0"/>
              </a:defRPr>
            </a:lvl1pPr>
          </a:lstStyle>
          <a:p>
            <a:fld id="{C2328289-5EB5-464C-91E5-947382496838}" type="datetime4">
              <a:rPr lang="de-DE"/>
              <a:pPr/>
              <a:t>November 18, 2015</a:t>
            </a:fld>
            <a:r>
              <a:rPr lang="de-DE"/>
              <a:t> – DE-CIX Management GmbH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4"/>
          </p:nvPr>
        </p:nvSpPr>
        <p:spPr>
          <a:xfrm>
            <a:off x="6948488" y="6610350"/>
            <a:ext cx="2124075" cy="195263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 sz="1000">
                <a:latin typeface="Frutiger LT Com 87 XBlack Cn" charset="0"/>
              </a:defRPr>
            </a:lvl1pPr>
          </a:lstStyle>
          <a:p>
            <a:r>
              <a:rPr lang="en-GB"/>
              <a:t>#</a:t>
            </a:r>
            <a:fld id="{E5D02454-D276-5641-9E72-DF17184B8A0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2pPr>
      <a:lvl3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3pPr>
      <a:lvl4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4pPr>
      <a:lvl5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5pPr>
      <a:lvl6pPr marL="15367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6pPr>
      <a:lvl7pPr marL="19939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7pPr>
      <a:lvl8pPr marL="24511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8pPr>
      <a:lvl9pPr marL="29083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9pPr>
    </p:titleStyle>
    <p:bodyStyle>
      <a:lvl1pPr marL="603250" indent="-60325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984250" indent="-527050" algn="l" defTabSz="449263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371600" indent="-457200" algn="l" defTabSz="449263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746250" indent="-37465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203450" indent="-37465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6606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6pPr>
      <a:lvl7pPr marL="31178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7pPr>
      <a:lvl8pPr marL="35750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8pPr>
      <a:lvl9pPr marL="40322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4160-25A6-D741-BC24-E0F4EDB0CC4A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CBE8-AB3B-AD4E-B3DB-ACA08586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BLACKHOLE BGP Community</a:t>
            </a:r>
            <a:br>
              <a:rPr lang="en-US" dirty="0" smtClean="0">
                <a:latin typeface="Calibri"/>
                <a:ea typeface="ＭＳ Ｐゴシック" charset="0"/>
                <a:cs typeface="Calibri"/>
              </a:rPr>
            </a:b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for </a:t>
            </a:r>
            <a:r>
              <a:rPr lang="en-US" dirty="0" err="1" smtClean="0">
                <a:latin typeface="Calibri"/>
                <a:ea typeface="ＭＳ Ｐゴシック" charset="0"/>
                <a:cs typeface="Calibri"/>
              </a:rPr>
              <a:t>Blackholing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de-DE" sz="2800" dirty="0" smtClean="0">
                <a:latin typeface="Frutiger LT Com 55 Roman" charset="0"/>
                <a:ea typeface="ＭＳ Ｐゴシック" charset="0"/>
                <a:cs typeface="ＭＳ Ｐゴシック" charset="0"/>
              </a:rPr>
              <a:t>T. King, C. Dietzel, J. </a:t>
            </a:r>
            <a:r>
              <a:rPr lang="de-DE" sz="2800" dirty="0" err="1" smtClean="0">
                <a:latin typeface="Frutiger LT Com 55 Roman" charset="0"/>
                <a:ea typeface="ＭＳ Ｐゴシック" charset="0"/>
                <a:cs typeface="ＭＳ Ｐゴシック" charset="0"/>
              </a:rPr>
              <a:t>Snijders</a:t>
            </a:r>
            <a:r>
              <a:rPr lang="de-DE" sz="2800" dirty="0" smtClean="0">
                <a:latin typeface="Frutiger LT Com 55 Roman" charset="0"/>
                <a:ea typeface="ＭＳ Ｐゴシック" charset="0"/>
                <a:cs typeface="ＭＳ Ｐゴシック" charset="0"/>
              </a:rPr>
              <a:t>,</a:t>
            </a:r>
          </a:p>
          <a:p>
            <a:pPr eaLnBrk="1" hangingPunct="1"/>
            <a:r>
              <a:rPr lang="de-DE" sz="2800" dirty="0" smtClean="0">
                <a:latin typeface="Frutiger LT Com 55 Roman" charset="0"/>
                <a:ea typeface="ＭＳ Ｐゴシック" charset="0"/>
                <a:cs typeface="ＭＳ Ｐゴシック" charset="0"/>
              </a:rPr>
              <a:t>G. Doering, G. </a:t>
            </a:r>
            <a:r>
              <a:rPr lang="de-DE" sz="2800" dirty="0" err="1" smtClean="0">
                <a:latin typeface="Frutiger LT Com 55 Roman" charset="0"/>
                <a:ea typeface="ＭＳ Ｐゴシック" charset="0"/>
                <a:cs typeface="ＭＳ Ｐゴシック" charset="0"/>
              </a:rPr>
              <a:t>Hankins</a:t>
            </a:r>
            <a:endParaRPr lang="de-DE" sz="2800" dirty="0">
              <a:latin typeface="Frutiger LT Com 55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2209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76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endParaRPr lang="de-DE">
              <a:solidFill>
                <a:schemeClr val="tx1"/>
              </a:solidFill>
            </a:endParaRPr>
          </a:p>
          <a:p>
            <a:pPr marL="609600" indent="-609600">
              <a:lnSpc>
                <a:spcPct val="76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de-DE"/>
          </a:p>
        </p:txBody>
      </p:sp>
      <p:pic>
        <p:nvPicPr>
          <p:cNvPr id="6149" name="Picture 5" descr="C:\Dokumente und Einstellungen\sturm\Eigene Dateien\Eigene Bilder\Picasa\Collagen\JPM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09975" y="-9964738"/>
            <a:ext cx="43195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b="1" dirty="0" smtClean="0">
                <a:cs typeface="Calibri"/>
              </a:rPr>
              <a:t>Motivation: The Problem: Massive </a:t>
            </a:r>
            <a:r>
              <a:rPr lang="en-US" sz="2800" b="1" dirty="0" err="1" smtClean="0">
                <a:cs typeface="Calibri"/>
              </a:rPr>
              <a:t>DDoS</a:t>
            </a:r>
            <a:endParaRPr lang="en-US" sz="2800" b="1" dirty="0"/>
          </a:p>
        </p:txBody>
      </p:sp>
      <p:sp>
        <p:nvSpPr>
          <p:cNvPr id="54" name="Cloud 53"/>
          <p:cNvSpPr/>
          <p:nvPr/>
        </p:nvSpPr>
        <p:spPr bwMode="auto">
          <a:xfrm>
            <a:off x="2483768" y="1484784"/>
            <a:ext cx="3744416" cy="194421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44208" y="4581128"/>
            <a:ext cx="174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Frutiger LT Com 55 Roman"/>
                <a:cs typeface="Frutiger LT Com 55 Roman"/>
              </a:rPr>
              <a:t>Network B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Frutiger LT Com 55 Roman"/>
              <a:cs typeface="Frutiger LT Com 55 Roman"/>
            </a:endParaRPr>
          </a:p>
        </p:txBody>
      </p:sp>
      <p:sp>
        <p:nvSpPr>
          <p:cNvPr id="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GB" smtClean="0"/>
              <a:t>#</a:t>
            </a:r>
            <a:fld id="{810D7C06-004A-404D-A804-5650A16C7C0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8" name="Cloud 47"/>
          <p:cNvSpPr/>
          <p:nvPr/>
        </p:nvSpPr>
        <p:spPr bwMode="auto">
          <a:xfrm>
            <a:off x="2483768" y="4005064"/>
            <a:ext cx="3744416" cy="194421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2060848"/>
            <a:ext cx="174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Frutiger LT Com 55 Roman"/>
                <a:cs typeface="Frutiger LT Com 55 Roman"/>
              </a:rPr>
              <a:t>Network 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Frutiger LT Com 55 Roman"/>
              <a:cs typeface="Frutiger LT Com 55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11960" y="4365104"/>
            <a:ext cx="432000" cy="431952"/>
            <a:chOff x="3419872" y="2132856"/>
            <a:chExt cx="864096" cy="864000"/>
          </a:xfrm>
        </p:grpSpPr>
        <p:sp>
          <p:nvSpPr>
            <p:cNvPr id="51" name="Oval 50"/>
            <p:cNvSpPr/>
            <p:nvPr/>
          </p:nvSpPr>
          <p:spPr bwMode="auto">
            <a:xfrm>
              <a:off x="3419872" y="2132856"/>
              <a:ext cx="864096" cy="864000"/>
            </a:xfrm>
            <a:prstGeom prst="ellipse">
              <a:avLst/>
            </a:prstGeom>
            <a:solidFill>
              <a:srgbClr val="754EC2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521530" y="2204857"/>
              <a:ext cx="660779" cy="719999"/>
              <a:chOff x="1763688" y="2060849"/>
              <a:chExt cx="936104" cy="108011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97" name="Right Arrow 96"/>
              <p:cNvSpPr/>
              <p:nvPr/>
            </p:nvSpPr>
            <p:spPr bwMode="auto">
              <a:xfrm>
                <a:off x="1763688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 bwMode="auto">
              <a:xfrm rot="10800000">
                <a:off x="2267744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 bwMode="auto">
              <a:xfrm rot="5400000">
                <a:off x="2015716" y="2816932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0" name="Right Arrow 99"/>
              <p:cNvSpPr/>
              <p:nvPr/>
            </p:nvSpPr>
            <p:spPr bwMode="auto">
              <a:xfrm rot="16200000">
                <a:off x="2015716" y="2168861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3203848" y="5229200"/>
            <a:ext cx="432000" cy="431952"/>
            <a:chOff x="3419872" y="2132856"/>
            <a:chExt cx="864096" cy="864000"/>
          </a:xfrm>
        </p:grpSpPr>
        <p:sp>
          <p:nvSpPr>
            <p:cNvPr id="102" name="Oval 101"/>
            <p:cNvSpPr/>
            <p:nvPr/>
          </p:nvSpPr>
          <p:spPr bwMode="auto">
            <a:xfrm>
              <a:off x="3419872" y="2132856"/>
              <a:ext cx="864096" cy="864000"/>
            </a:xfrm>
            <a:prstGeom prst="ellipse">
              <a:avLst/>
            </a:prstGeom>
            <a:solidFill>
              <a:srgbClr val="754EC2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3521530" y="2204857"/>
              <a:ext cx="660779" cy="719999"/>
              <a:chOff x="1763688" y="2060849"/>
              <a:chExt cx="936104" cy="108011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04" name="Right Arrow 103"/>
              <p:cNvSpPr/>
              <p:nvPr/>
            </p:nvSpPr>
            <p:spPr bwMode="auto">
              <a:xfrm>
                <a:off x="1763688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" name="Right Arrow 104"/>
              <p:cNvSpPr/>
              <p:nvPr/>
            </p:nvSpPr>
            <p:spPr bwMode="auto">
              <a:xfrm rot="10800000">
                <a:off x="2267744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" name="Right Arrow 105"/>
              <p:cNvSpPr/>
              <p:nvPr/>
            </p:nvSpPr>
            <p:spPr bwMode="auto">
              <a:xfrm rot="5400000">
                <a:off x="2015716" y="2816932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Right Arrow 106"/>
              <p:cNvSpPr/>
              <p:nvPr/>
            </p:nvSpPr>
            <p:spPr bwMode="auto">
              <a:xfrm rot="16200000">
                <a:off x="2015716" y="2168861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5076056" y="5229200"/>
            <a:ext cx="432000" cy="431952"/>
            <a:chOff x="3419872" y="2132856"/>
            <a:chExt cx="864096" cy="864000"/>
          </a:xfrm>
        </p:grpSpPr>
        <p:sp>
          <p:nvSpPr>
            <p:cNvPr id="109" name="Oval 108"/>
            <p:cNvSpPr/>
            <p:nvPr/>
          </p:nvSpPr>
          <p:spPr bwMode="auto">
            <a:xfrm>
              <a:off x="3419872" y="2132856"/>
              <a:ext cx="864096" cy="864000"/>
            </a:xfrm>
            <a:prstGeom prst="ellipse">
              <a:avLst/>
            </a:prstGeom>
            <a:solidFill>
              <a:srgbClr val="754EC2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21530" y="2204857"/>
              <a:ext cx="660779" cy="719999"/>
              <a:chOff x="1763688" y="2060849"/>
              <a:chExt cx="936104" cy="108011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11" name="Right Arrow 110"/>
              <p:cNvSpPr/>
              <p:nvPr/>
            </p:nvSpPr>
            <p:spPr bwMode="auto">
              <a:xfrm>
                <a:off x="1763688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2" name="Right Arrow 111"/>
              <p:cNvSpPr/>
              <p:nvPr/>
            </p:nvSpPr>
            <p:spPr bwMode="auto">
              <a:xfrm rot="10800000">
                <a:off x="2267744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3" name="Right Arrow 112"/>
              <p:cNvSpPr/>
              <p:nvPr/>
            </p:nvSpPr>
            <p:spPr bwMode="auto">
              <a:xfrm rot="5400000">
                <a:off x="2015716" y="2816932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Right Arrow 113"/>
              <p:cNvSpPr/>
              <p:nvPr/>
            </p:nvSpPr>
            <p:spPr bwMode="auto">
              <a:xfrm rot="16200000">
                <a:off x="2015716" y="2168861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3" name="Straight Connector 2"/>
          <p:cNvCxnSpPr>
            <a:stCxn id="51" idx="3"/>
            <a:endCxn id="102" idx="7"/>
          </p:cNvCxnSpPr>
          <p:nvPr/>
        </p:nvCxnSpPr>
        <p:spPr>
          <a:xfrm flipH="1">
            <a:off x="3572583" y="4733798"/>
            <a:ext cx="702642" cy="5586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51" idx="5"/>
            <a:endCxn id="109" idx="1"/>
          </p:cNvCxnSpPr>
          <p:nvPr/>
        </p:nvCxnSpPr>
        <p:spPr>
          <a:xfrm>
            <a:off x="4580695" y="4733798"/>
            <a:ext cx="558626" cy="5586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9" idx="2"/>
            <a:endCxn id="102" idx="6"/>
          </p:cNvCxnSpPr>
          <p:nvPr/>
        </p:nvCxnSpPr>
        <p:spPr>
          <a:xfrm flipH="1">
            <a:off x="3635848" y="5445176"/>
            <a:ext cx="14402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1" idx="0"/>
          </p:cNvCxnSpPr>
          <p:nvPr/>
        </p:nvCxnSpPr>
        <p:spPr>
          <a:xfrm flipV="1">
            <a:off x="4427960" y="3212976"/>
            <a:ext cx="24" cy="11521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4211960" y="2780928"/>
            <a:ext cx="432000" cy="431952"/>
            <a:chOff x="3419872" y="2132856"/>
            <a:chExt cx="864096" cy="864000"/>
          </a:xfrm>
        </p:grpSpPr>
        <p:sp>
          <p:nvSpPr>
            <p:cNvPr id="116" name="Oval 115"/>
            <p:cNvSpPr/>
            <p:nvPr/>
          </p:nvSpPr>
          <p:spPr bwMode="auto">
            <a:xfrm>
              <a:off x="3419872" y="2132856"/>
              <a:ext cx="864096" cy="864000"/>
            </a:xfrm>
            <a:prstGeom prst="ellipse">
              <a:avLst/>
            </a:prstGeom>
            <a:solidFill>
              <a:srgbClr val="754EC2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3521530" y="2204857"/>
              <a:ext cx="660779" cy="719999"/>
              <a:chOff x="1763688" y="2060849"/>
              <a:chExt cx="936104" cy="108011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18" name="Right Arrow 117"/>
              <p:cNvSpPr/>
              <p:nvPr/>
            </p:nvSpPr>
            <p:spPr bwMode="auto">
              <a:xfrm>
                <a:off x="1763688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Right Arrow 118"/>
              <p:cNvSpPr/>
              <p:nvPr/>
            </p:nvSpPr>
            <p:spPr bwMode="auto">
              <a:xfrm rot="10800000">
                <a:off x="2267744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0" name="Right Arrow 119"/>
              <p:cNvSpPr/>
              <p:nvPr/>
            </p:nvSpPr>
            <p:spPr bwMode="auto">
              <a:xfrm rot="5400000">
                <a:off x="2015716" y="2816932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1" name="Right Arrow 120"/>
              <p:cNvSpPr/>
              <p:nvPr/>
            </p:nvSpPr>
            <p:spPr bwMode="auto">
              <a:xfrm rot="16200000">
                <a:off x="2015716" y="2168861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12" name="Straight Connector 11"/>
          <p:cNvCxnSpPr>
            <a:stCxn id="116" idx="1"/>
          </p:cNvCxnSpPr>
          <p:nvPr/>
        </p:nvCxnSpPr>
        <p:spPr>
          <a:xfrm flipH="1" flipV="1">
            <a:off x="3563888" y="2276872"/>
            <a:ext cx="711337" cy="5673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6" idx="7"/>
          </p:cNvCxnSpPr>
          <p:nvPr/>
        </p:nvCxnSpPr>
        <p:spPr>
          <a:xfrm flipV="1">
            <a:off x="4580695" y="2276872"/>
            <a:ext cx="639377" cy="5673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Lightning Bolt 121"/>
          <p:cNvSpPr/>
          <p:nvPr/>
        </p:nvSpPr>
        <p:spPr bwMode="auto">
          <a:xfrm rot="550936">
            <a:off x="4068223" y="3547245"/>
            <a:ext cx="629896" cy="627606"/>
          </a:xfrm>
          <a:prstGeom prst="lightningBolt">
            <a:avLst/>
          </a:prstGeom>
          <a:solidFill>
            <a:srgbClr val="FF66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3" name="Lightning Bolt 122"/>
          <p:cNvSpPr/>
          <p:nvPr/>
        </p:nvSpPr>
        <p:spPr bwMode="auto">
          <a:xfrm rot="550936">
            <a:off x="4546032" y="4699373"/>
            <a:ext cx="629896" cy="627606"/>
          </a:xfrm>
          <a:prstGeom prst="lightningBolt">
            <a:avLst/>
          </a:prstGeom>
          <a:solidFill>
            <a:srgbClr val="FF66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b="1" dirty="0" smtClean="0">
                <a:cs typeface="Calibri"/>
              </a:rPr>
              <a:t>Motivation: A Solution: </a:t>
            </a:r>
            <a:r>
              <a:rPr lang="en-US" sz="2800" b="1" dirty="0" err="1" smtClean="0">
                <a:cs typeface="Calibri"/>
              </a:rPr>
              <a:t>Blackholing</a:t>
            </a:r>
            <a:endParaRPr lang="en-US" sz="2800" b="1" dirty="0"/>
          </a:p>
        </p:txBody>
      </p:sp>
      <p:sp>
        <p:nvSpPr>
          <p:cNvPr id="54" name="Cloud 53"/>
          <p:cNvSpPr/>
          <p:nvPr/>
        </p:nvSpPr>
        <p:spPr bwMode="auto">
          <a:xfrm>
            <a:off x="2483768" y="1484784"/>
            <a:ext cx="3744416" cy="194421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44208" y="4581128"/>
            <a:ext cx="174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Frutiger LT Com 55 Roman"/>
                <a:cs typeface="Frutiger LT Com 55 Roman"/>
              </a:rPr>
              <a:t>Network B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Frutiger LT Com 55 Roman"/>
              <a:cs typeface="Frutiger LT Com 55 Roman"/>
            </a:endParaRPr>
          </a:p>
        </p:txBody>
      </p:sp>
      <p:sp>
        <p:nvSpPr>
          <p:cNvPr id="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GB" smtClean="0"/>
              <a:t>#</a:t>
            </a:r>
            <a:fld id="{810D7C06-004A-404D-A804-5650A16C7C0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8" name="Cloud 47"/>
          <p:cNvSpPr/>
          <p:nvPr/>
        </p:nvSpPr>
        <p:spPr bwMode="auto">
          <a:xfrm>
            <a:off x="2483768" y="4005064"/>
            <a:ext cx="3744416" cy="194421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2060848"/>
            <a:ext cx="174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Frutiger LT Com 55 Roman"/>
                <a:cs typeface="Frutiger LT Com 55 Roman"/>
              </a:rPr>
              <a:t>Network 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Frutiger LT Com 55 Roman"/>
              <a:cs typeface="Frutiger LT Com 55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11960" y="4365104"/>
            <a:ext cx="432000" cy="431952"/>
            <a:chOff x="3419872" y="2132856"/>
            <a:chExt cx="864096" cy="864000"/>
          </a:xfrm>
        </p:grpSpPr>
        <p:sp>
          <p:nvSpPr>
            <p:cNvPr id="51" name="Oval 50"/>
            <p:cNvSpPr/>
            <p:nvPr/>
          </p:nvSpPr>
          <p:spPr bwMode="auto">
            <a:xfrm>
              <a:off x="3419872" y="2132856"/>
              <a:ext cx="864096" cy="864000"/>
            </a:xfrm>
            <a:prstGeom prst="ellipse">
              <a:avLst/>
            </a:prstGeom>
            <a:solidFill>
              <a:srgbClr val="754EC2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521530" y="2204857"/>
              <a:ext cx="660779" cy="719999"/>
              <a:chOff x="1763688" y="2060849"/>
              <a:chExt cx="936104" cy="108011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97" name="Right Arrow 96"/>
              <p:cNvSpPr/>
              <p:nvPr/>
            </p:nvSpPr>
            <p:spPr bwMode="auto">
              <a:xfrm>
                <a:off x="1763688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 bwMode="auto">
              <a:xfrm rot="10800000">
                <a:off x="2267744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 bwMode="auto">
              <a:xfrm rot="5400000">
                <a:off x="2015716" y="2816932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0" name="Right Arrow 99"/>
              <p:cNvSpPr/>
              <p:nvPr/>
            </p:nvSpPr>
            <p:spPr bwMode="auto">
              <a:xfrm rot="16200000">
                <a:off x="2015716" y="2168861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3203848" y="5229200"/>
            <a:ext cx="432000" cy="431952"/>
            <a:chOff x="3419872" y="2132856"/>
            <a:chExt cx="864096" cy="864000"/>
          </a:xfrm>
        </p:grpSpPr>
        <p:sp>
          <p:nvSpPr>
            <p:cNvPr id="102" name="Oval 101"/>
            <p:cNvSpPr/>
            <p:nvPr/>
          </p:nvSpPr>
          <p:spPr bwMode="auto">
            <a:xfrm>
              <a:off x="3419872" y="2132856"/>
              <a:ext cx="864096" cy="864000"/>
            </a:xfrm>
            <a:prstGeom prst="ellipse">
              <a:avLst/>
            </a:prstGeom>
            <a:solidFill>
              <a:srgbClr val="754EC2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3521530" y="2204857"/>
              <a:ext cx="660779" cy="719999"/>
              <a:chOff x="1763688" y="2060849"/>
              <a:chExt cx="936104" cy="108011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04" name="Right Arrow 103"/>
              <p:cNvSpPr/>
              <p:nvPr/>
            </p:nvSpPr>
            <p:spPr bwMode="auto">
              <a:xfrm>
                <a:off x="1763688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" name="Right Arrow 104"/>
              <p:cNvSpPr/>
              <p:nvPr/>
            </p:nvSpPr>
            <p:spPr bwMode="auto">
              <a:xfrm rot="10800000">
                <a:off x="2267744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" name="Right Arrow 105"/>
              <p:cNvSpPr/>
              <p:nvPr/>
            </p:nvSpPr>
            <p:spPr bwMode="auto">
              <a:xfrm rot="5400000">
                <a:off x="2015716" y="2816932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Right Arrow 106"/>
              <p:cNvSpPr/>
              <p:nvPr/>
            </p:nvSpPr>
            <p:spPr bwMode="auto">
              <a:xfrm rot="16200000">
                <a:off x="2015716" y="2168861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5076056" y="5229200"/>
            <a:ext cx="432000" cy="431952"/>
            <a:chOff x="3419872" y="2132856"/>
            <a:chExt cx="864096" cy="864000"/>
          </a:xfrm>
        </p:grpSpPr>
        <p:sp>
          <p:nvSpPr>
            <p:cNvPr id="109" name="Oval 108"/>
            <p:cNvSpPr/>
            <p:nvPr/>
          </p:nvSpPr>
          <p:spPr bwMode="auto">
            <a:xfrm>
              <a:off x="3419872" y="2132856"/>
              <a:ext cx="864096" cy="864000"/>
            </a:xfrm>
            <a:prstGeom prst="ellipse">
              <a:avLst/>
            </a:prstGeom>
            <a:solidFill>
              <a:srgbClr val="754EC2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21530" y="2204857"/>
              <a:ext cx="660779" cy="719999"/>
              <a:chOff x="1763688" y="2060849"/>
              <a:chExt cx="936104" cy="108011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11" name="Right Arrow 110"/>
              <p:cNvSpPr/>
              <p:nvPr/>
            </p:nvSpPr>
            <p:spPr bwMode="auto">
              <a:xfrm>
                <a:off x="1763688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2" name="Right Arrow 111"/>
              <p:cNvSpPr/>
              <p:nvPr/>
            </p:nvSpPr>
            <p:spPr bwMode="auto">
              <a:xfrm rot="10800000">
                <a:off x="2267744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3" name="Right Arrow 112"/>
              <p:cNvSpPr/>
              <p:nvPr/>
            </p:nvSpPr>
            <p:spPr bwMode="auto">
              <a:xfrm rot="5400000">
                <a:off x="2015716" y="2816932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Right Arrow 113"/>
              <p:cNvSpPr/>
              <p:nvPr/>
            </p:nvSpPr>
            <p:spPr bwMode="auto">
              <a:xfrm rot="16200000">
                <a:off x="2015716" y="2168861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3" name="Straight Connector 2"/>
          <p:cNvCxnSpPr>
            <a:stCxn id="51" idx="3"/>
            <a:endCxn id="102" idx="7"/>
          </p:cNvCxnSpPr>
          <p:nvPr/>
        </p:nvCxnSpPr>
        <p:spPr>
          <a:xfrm flipH="1">
            <a:off x="3572583" y="4733798"/>
            <a:ext cx="702642" cy="5586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51" idx="5"/>
            <a:endCxn id="109" idx="1"/>
          </p:cNvCxnSpPr>
          <p:nvPr/>
        </p:nvCxnSpPr>
        <p:spPr>
          <a:xfrm>
            <a:off x="4580695" y="4733798"/>
            <a:ext cx="558626" cy="5586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9" idx="2"/>
            <a:endCxn id="102" idx="6"/>
          </p:cNvCxnSpPr>
          <p:nvPr/>
        </p:nvCxnSpPr>
        <p:spPr>
          <a:xfrm flipH="1">
            <a:off x="3635848" y="5445176"/>
            <a:ext cx="14402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1" idx="0"/>
          </p:cNvCxnSpPr>
          <p:nvPr/>
        </p:nvCxnSpPr>
        <p:spPr>
          <a:xfrm flipV="1">
            <a:off x="4427960" y="3212976"/>
            <a:ext cx="24" cy="11521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4211960" y="2780928"/>
            <a:ext cx="432000" cy="431952"/>
            <a:chOff x="3419872" y="2132856"/>
            <a:chExt cx="864096" cy="864000"/>
          </a:xfrm>
        </p:grpSpPr>
        <p:sp>
          <p:nvSpPr>
            <p:cNvPr id="116" name="Oval 115"/>
            <p:cNvSpPr/>
            <p:nvPr/>
          </p:nvSpPr>
          <p:spPr bwMode="auto">
            <a:xfrm>
              <a:off x="3419872" y="2132856"/>
              <a:ext cx="864096" cy="864000"/>
            </a:xfrm>
            <a:prstGeom prst="ellipse">
              <a:avLst/>
            </a:prstGeom>
            <a:solidFill>
              <a:srgbClr val="754EC2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3521530" y="2204857"/>
              <a:ext cx="660779" cy="719999"/>
              <a:chOff x="1763688" y="2060849"/>
              <a:chExt cx="936104" cy="108011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118" name="Right Arrow 117"/>
              <p:cNvSpPr/>
              <p:nvPr/>
            </p:nvSpPr>
            <p:spPr bwMode="auto">
              <a:xfrm>
                <a:off x="1763688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Right Arrow 118"/>
              <p:cNvSpPr/>
              <p:nvPr/>
            </p:nvSpPr>
            <p:spPr bwMode="auto">
              <a:xfrm rot="10800000">
                <a:off x="2267744" y="2492896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0" name="Right Arrow 119"/>
              <p:cNvSpPr/>
              <p:nvPr/>
            </p:nvSpPr>
            <p:spPr bwMode="auto">
              <a:xfrm rot="5400000">
                <a:off x="2015716" y="2816932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1" name="Right Arrow 120"/>
              <p:cNvSpPr/>
              <p:nvPr/>
            </p:nvSpPr>
            <p:spPr bwMode="auto">
              <a:xfrm rot="16200000">
                <a:off x="2015716" y="2168861"/>
                <a:ext cx="432048" cy="216024"/>
              </a:xfrm>
              <a:prstGeom prst="rightArrow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7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12" name="Straight Connector 11"/>
          <p:cNvCxnSpPr>
            <a:stCxn id="116" idx="1"/>
          </p:cNvCxnSpPr>
          <p:nvPr/>
        </p:nvCxnSpPr>
        <p:spPr>
          <a:xfrm flipH="1" flipV="1">
            <a:off x="3563888" y="2276872"/>
            <a:ext cx="711337" cy="5673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6" idx="7"/>
          </p:cNvCxnSpPr>
          <p:nvPr/>
        </p:nvCxnSpPr>
        <p:spPr>
          <a:xfrm flipV="1">
            <a:off x="4580695" y="2276872"/>
            <a:ext cx="639377" cy="5673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Callout 44"/>
          <p:cNvSpPr/>
          <p:nvPr/>
        </p:nvSpPr>
        <p:spPr bwMode="auto">
          <a:xfrm>
            <a:off x="4788024" y="3501008"/>
            <a:ext cx="2520280" cy="1152128"/>
          </a:xfrm>
          <a:prstGeom prst="wedgeEllipseCallout">
            <a:avLst>
              <a:gd name="adj1" fmla="val -57464"/>
              <a:gd name="adj2" fmla="val 44227"/>
            </a:avLst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/>
                <a:cs typeface="Frutiger LT Com 55 Roman"/>
              </a:rPr>
              <a:t>BGP:</a:t>
            </a:r>
          </a:p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Frutiger LT Com 55 Roman"/>
                <a:cs typeface="Frutiger LT Com 55 Roman"/>
              </a:rPr>
              <a:t>More Specific </a:t>
            </a:r>
            <a:r>
              <a:rPr lang="en-US" sz="1600" dirty="0" err="1" smtClean="0">
                <a:solidFill>
                  <a:schemeClr val="tx1"/>
                </a:solidFill>
                <a:latin typeface="Frutiger LT Com 55 Roman"/>
                <a:cs typeface="Frutiger LT Com 55 Roman"/>
              </a:rPr>
              <a:t>Blackhole</a:t>
            </a:r>
            <a:r>
              <a:rPr lang="en-US" sz="1600" dirty="0" smtClean="0">
                <a:solidFill>
                  <a:schemeClr val="tx1"/>
                </a:solidFill>
                <a:latin typeface="Frutiger LT Com 55 Roman"/>
                <a:cs typeface="Frutiger LT Com 55 Roman"/>
              </a:rPr>
              <a:t> Announcement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LT Com 55 Roman"/>
              <a:cs typeface="Frutiger LT Com 55 Roman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499992" y="3068960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3"/>
          <p:cNvSpPr/>
          <p:nvPr/>
        </p:nvSpPr>
        <p:spPr bwMode="auto">
          <a:xfrm rot="2718084" flipH="1">
            <a:off x="4308740" y="3401255"/>
            <a:ext cx="385916" cy="626354"/>
          </a:xfrm>
          <a:custGeom>
            <a:avLst/>
            <a:gdLst/>
            <a:ahLst/>
            <a:cxnLst/>
            <a:rect l="l" t="t" r="r" b="b"/>
            <a:pathLst>
              <a:path w="571933" h="940618">
                <a:moveTo>
                  <a:pt x="571933" y="74449"/>
                </a:moveTo>
                <a:lnTo>
                  <a:pt x="211577" y="778618"/>
                </a:lnTo>
                <a:lnTo>
                  <a:pt x="519931" y="778618"/>
                </a:lnTo>
                <a:lnTo>
                  <a:pt x="519931" y="940618"/>
                </a:lnTo>
                <a:lnTo>
                  <a:pt x="15931" y="940618"/>
                </a:lnTo>
                <a:lnTo>
                  <a:pt x="15931" y="841477"/>
                </a:lnTo>
                <a:lnTo>
                  <a:pt x="0" y="833325"/>
                </a:lnTo>
                <a:lnTo>
                  <a:pt x="15931" y="802195"/>
                </a:lnTo>
                <a:lnTo>
                  <a:pt x="15931" y="778618"/>
                </a:lnTo>
                <a:lnTo>
                  <a:pt x="27996" y="778618"/>
                </a:lnTo>
                <a:lnTo>
                  <a:pt x="426451" y="0"/>
                </a:lnTo>
                <a:close/>
              </a:path>
            </a:pathLst>
          </a:custGeom>
          <a:solidFill>
            <a:srgbClr val="A6F02D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43"/>
          <p:cNvSpPr/>
          <p:nvPr/>
        </p:nvSpPr>
        <p:spPr bwMode="auto">
          <a:xfrm rot="2718084" flipH="1">
            <a:off x="4809383" y="4697398"/>
            <a:ext cx="385916" cy="626354"/>
          </a:xfrm>
          <a:custGeom>
            <a:avLst/>
            <a:gdLst/>
            <a:ahLst/>
            <a:cxnLst/>
            <a:rect l="l" t="t" r="r" b="b"/>
            <a:pathLst>
              <a:path w="571933" h="940618">
                <a:moveTo>
                  <a:pt x="571933" y="74449"/>
                </a:moveTo>
                <a:lnTo>
                  <a:pt x="211577" y="778618"/>
                </a:lnTo>
                <a:lnTo>
                  <a:pt x="519931" y="778618"/>
                </a:lnTo>
                <a:lnTo>
                  <a:pt x="519931" y="940618"/>
                </a:lnTo>
                <a:lnTo>
                  <a:pt x="15931" y="940618"/>
                </a:lnTo>
                <a:lnTo>
                  <a:pt x="15931" y="841477"/>
                </a:lnTo>
                <a:lnTo>
                  <a:pt x="0" y="833325"/>
                </a:lnTo>
                <a:lnTo>
                  <a:pt x="15931" y="802195"/>
                </a:lnTo>
                <a:lnTo>
                  <a:pt x="15931" y="778618"/>
                </a:lnTo>
                <a:lnTo>
                  <a:pt x="27996" y="778618"/>
                </a:lnTo>
                <a:lnTo>
                  <a:pt x="426451" y="0"/>
                </a:lnTo>
                <a:close/>
              </a:path>
            </a:pathLst>
          </a:custGeom>
          <a:solidFill>
            <a:srgbClr val="A6F02D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Motivation: Different Triggers for </a:t>
            </a:r>
            <a:r>
              <a:rPr lang="en-US" sz="2800" b="1" dirty="0" err="1" smtClean="0">
                <a:latin typeface="Calibri"/>
                <a:cs typeface="Calibri"/>
              </a:rPr>
              <a:t>Blackholing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Different triggers for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Blackholing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at IXPs (selection):</a:t>
            </a: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Different triggers for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Blackholing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at ISPs (selection):</a:t>
            </a:r>
          </a:p>
          <a:p>
            <a:pPr lvl="1"/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Proposal: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One commonly agreed way to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trigger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Blackholing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at IXPs and ISPs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-&gt; Internet 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#</a:t>
            </a:r>
            <a:fld id="{810D7C06-004A-404D-A804-5650A16C7C0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27736" y="1844824"/>
            <a:ext cx="58647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Black</a:t>
            </a:r>
            <a:r>
              <a:rPr lang="en-US" sz="1800" dirty="0" err="1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ole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 IP Address: FRA: 80.81.193.66</a:t>
            </a:r>
            <a:r>
              <a:rPr lang="en-US" sz="1800" dirty="0">
                <a:solidFill>
                  <a:srgbClr val="3366FF"/>
                </a:solidFill>
                <a:latin typeface="Calibri"/>
                <a:cs typeface="Calibri"/>
              </a:rPr>
              <a:t>, NY: 206.130.10.66 </a:t>
            </a:r>
            <a:endParaRPr lang="en-US" sz="1800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Black</a:t>
            </a:r>
            <a:r>
              <a:rPr lang="en-US" sz="1800" dirty="0" err="1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ole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 Community: 65499:999</a:t>
            </a:r>
          </a:p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Black</a:t>
            </a:r>
            <a:r>
              <a:rPr lang="en-US" sz="1800" dirty="0" err="1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ole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 Community: </a:t>
            </a:r>
            <a:r>
              <a:rPr lang="en-US" sz="1800" i="1" dirty="0" smtClean="0">
                <a:solidFill>
                  <a:srgbClr val="3366FF"/>
                </a:solidFill>
                <a:latin typeface="Calibri"/>
                <a:cs typeface="Calibri"/>
              </a:rPr>
              <a:t>0:666</a:t>
            </a:r>
          </a:p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Fenix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: RTBH</a:t>
            </a:r>
          </a:p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Black</a:t>
            </a:r>
            <a:r>
              <a:rPr lang="en-US" sz="1800" dirty="0" err="1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ole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 Community: </a:t>
            </a:r>
            <a:r>
              <a:rPr lang="en-US" sz="1800" i="1" dirty="0" smtClean="0">
                <a:solidFill>
                  <a:srgbClr val="3366FF"/>
                </a:solidFill>
                <a:latin typeface="Calibri"/>
                <a:cs typeface="Calibri"/>
              </a:rPr>
              <a:t>29535:666</a:t>
            </a:r>
            <a:endParaRPr lang="en-US" sz="1800" i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844824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DE-CIX </a:t>
            </a:r>
            <a:r>
              <a:rPr lang="en-US" sz="1800" dirty="0" err="1">
                <a:solidFill>
                  <a:schemeClr val="tx1"/>
                </a:solidFill>
                <a:latin typeface="Calibri"/>
                <a:cs typeface="Calibri"/>
              </a:rPr>
              <a:t>Apollon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Netix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MSK-</a:t>
            </a:r>
            <a:r>
              <a:rPr lang="en-US" sz="1800" dirty="0" err="1">
                <a:solidFill>
                  <a:schemeClr val="tx1"/>
                </a:solidFill>
                <a:latin typeface="Calibri"/>
                <a:cs typeface="Calibri"/>
              </a:rPr>
              <a:t>IX.ru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NIX.CZ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libri"/>
                <a:cs typeface="Calibri"/>
              </a:rPr>
              <a:t>TPIX.pl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6807" y="3217039"/>
            <a:ext cx="33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Policy control at route servers</a:t>
            </a:r>
          </a:p>
        </p:txBody>
      </p:sp>
      <p:sp>
        <p:nvSpPr>
          <p:cNvPr id="10" name="Lightning Bolt 9"/>
          <p:cNvSpPr/>
          <p:nvPr/>
        </p:nvSpPr>
        <p:spPr bwMode="auto">
          <a:xfrm>
            <a:off x="6012160" y="2458056"/>
            <a:ext cx="216024" cy="288032"/>
          </a:xfrm>
          <a:prstGeom prst="lightningBolt">
            <a:avLst/>
          </a:prstGeom>
          <a:solidFill>
            <a:srgbClr val="C0504D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Lightning Bolt 10"/>
          <p:cNvSpPr/>
          <p:nvPr/>
        </p:nvSpPr>
        <p:spPr bwMode="auto">
          <a:xfrm>
            <a:off x="6444208" y="3034120"/>
            <a:ext cx="216024" cy="288032"/>
          </a:xfrm>
          <a:prstGeom prst="lightningBolt">
            <a:avLst/>
          </a:prstGeom>
          <a:solidFill>
            <a:srgbClr val="C0504D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Lightning Bolt 11"/>
          <p:cNvSpPr/>
          <p:nvPr/>
        </p:nvSpPr>
        <p:spPr bwMode="auto">
          <a:xfrm>
            <a:off x="2411760" y="3289047"/>
            <a:ext cx="216024" cy="288032"/>
          </a:xfrm>
          <a:prstGeom prst="lightningBolt">
            <a:avLst/>
          </a:prstGeom>
          <a:solidFill>
            <a:srgbClr val="C0504D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08984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Init7:</a:t>
            </a:r>
            <a:endParaRPr lang="en-US" sz="1800" i="1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Team 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Cymru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Hurrican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 Electric: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NTT: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840" y="4088897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Blackhole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 Community:</a:t>
            </a:r>
            <a:r>
              <a:rPr lang="en-US" sz="1800" i="1" dirty="0" smtClean="0">
                <a:solidFill>
                  <a:srgbClr val="3366FF"/>
                </a:solidFill>
                <a:latin typeface="Calibri"/>
                <a:cs typeface="Calibri"/>
              </a:rPr>
              <a:t> 65000:666</a:t>
            </a:r>
            <a:endParaRPr lang="en-US" sz="1800" i="1" dirty="0">
              <a:solidFill>
                <a:srgbClr val="3366FF"/>
              </a:solidFill>
            </a:endParaRPr>
          </a:p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Blackhole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 Community: </a:t>
            </a:r>
            <a:r>
              <a:rPr lang="en-US" sz="1800" i="1" dirty="0" smtClean="0">
                <a:solidFill>
                  <a:srgbClr val="3366FF"/>
                </a:solidFill>
                <a:latin typeface="Calibri"/>
                <a:cs typeface="Calibri"/>
              </a:rPr>
              <a:t>64496: 666</a:t>
            </a:r>
          </a:p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Blackhole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 Community: </a:t>
            </a:r>
            <a:r>
              <a:rPr lang="en-US" sz="1800" i="1" dirty="0" smtClean="0">
                <a:solidFill>
                  <a:srgbClr val="3366FF"/>
                </a:solidFill>
                <a:latin typeface="Calibri"/>
                <a:cs typeface="Calibri"/>
              </a:rPr>
              <a:t>6939:666</a:t>
            </a:r>
          </a:p>
          <a:p>
            <a:r>
              <a:rPr lang="en-US" sz="1800" dirty="0" err="1" smtClean="0">
                <a:solidFill>
                  <a:srgbClr val="3366FF"/>
                </a:solidFill>
                <a:latin typeface="Calibri"/>
                <a:cs typeface="Calibri"/>
              </a:rPr>
              <a:t>Blackhole</a:t>
            </a:r>
            <a:r>
              <a:rPr lang="en-US" sz="1800" dirty="0" smtClean="0">
                <a:solidFill>
                  <a:srgbClr val="3366FF"/>
                </a:solidFill>
                <a:latin typeface="Calibri"/>
                <a:cs typeface="Calibri"/>
              </a:rPr>
              <a:t> Community: </a:t>
            </a:r>
            <a:r>
              <a:rPr lang="en-US" sz="1800" i="1" dirty="0" smtClean="0">
                <a:solidFill>
                  <a:srgbClr val="3366FF"/>
                </a:solidFill>
                <a:latin typeface="Calibri"/>
                <a:cs typeface="Calibri"/>
              </a:rPr>
              <a:t>2914:666</a:t>
            </a:r>
          </a:p>
        </p:txBody>
      </p:sp>
    </p:spTree>
    <p:extLst>
      <p:ext uri="{BB962C8B-B14F-4D97-AF65-F5344CB8AC3E}">
        <p14:creationId xmlns:p14="http://schemas.microsoft.com/office/powerpoint/2010/main" val="5556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Evolution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2014:</a:t>
            </a:r>
          </a:p>
          <a:p>
            <a:r>
              <a:rPr lang="en-US" dirty="0" smtClean="0">
                <a:latin typeface="Calibri"/>
                <a:cs typeface="Calibri"/>
              </a:rPr>
              <a:t>Euro-IX tech mailing list: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Commonly </a:t>
            </a:r>
            <a:r>
              <a:rPr lang="en-US" dirty="0" smtClean="0">
                <a:latin typeface="Calibri"/>
                <a:cs typeface="Calibri"/>
              </a:rPr>
              <a:t>agreed </a:t>
            </a:r>
            <a:r>
              <a:rPr lang="en-US" dirty="0" err="1" smtClean="0">
                <a:latin typeface="Calibri"/>
                <a:cs typeface="Calibri"/>
              </a:rPr>
              <a:t>Black</a:t>
            </a:r>
            <a:r>
              <a:rPr lang="en-US" dirty="0" err="1">
                <a:latin typeface="Calibri"/>
                <a:cs typeface="Calibri"/>
              </a:rPr>
              <a:t>h</a:t>
            </a:r>
            <a:r>
              <a:rPr lang="en-US" dirty="0" err="1" smtClean="0">
                <a:latin typeface="Calibri"/>
                <a:cs typeface="Calibri"/>
              </a:rPr>
              <a:t>ole</a:t>
            </a:r>
            <a:r>
              <a:rPr lang="en-US" dirty="0" smtClean="0">
                <a:latin typeface="Calibri"/>
                <a:cs typeface="Calibri"/>
              </a:rPr>
              <a:t> community</a:t>
            </a:r>
          </a:p>
          <a:p>
            <a:r>
              <a:rPr lang="en-US" dirty="0" smtClean="0">
                <a:latin typeface="Calibri"/>
                <a:cs typeface="Calibri"/>
              </a:rPr>
              <a:t>25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Euro-IX Forum: Presentation and panel about </a:t>
            </a:r>
            <a:r>
              <a:rPr lang="en-US" dirty="0" err="1" smtClean="0">
                <a:latin typeface="Calibri"/>
                <a:cs typeface="Calibri"/>
              </a:rPr>
              <a:t>Blackholing</a:t>
            </a:r>
            <a:endParaRPr lang="en-US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Work on an “Internet Draft” started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2015:</a:t>
            </a:r>
          </a:p>
          <a:p>
            <a:r>
              <a:rPr lang="en-US" dirty="0" smtClean="0">
                <a:cs typeface="Calibri"/>
              </a:rPr>
              <a:t>Discussion </a:t>
            </a:r>
            <a:r>
              <a:rPr lang="en-US" dirty="0" smtClean="0">
                <a:cs typeface="Calibri"/>
              </a:rPr>
              <a:t>on the GROW mailing list and during the IETF 93</a:t>
            </a:r>
          </a:p>
          <a:p>
            <a:r>
              <a:rPr lang="en-US" dirty="0" smtClean="0">
                <a:cs typeface="Calibri"/>
              </a:rPr>
              <a:t>Requests from Euro-IX and GROW:</a:t>
            </a:r>
          </a:p>
          <a:p>
            <a:pPr lvl="1"/>
            <a:r>
              <a:rPr lang="en-US" dirty="0" smtClean="0">
                <a:cs typeface="Calibri"/>
              </a:rPr>
              <a:t>Also cover ISPs</a:t>
            </a:r>
          </a:p>
          <a:p>
            <a:pPr lvl="1"/>
            <a:r>
              <a:rPr lang="en-US" dirty="0" smtClean="0">
                <a:cs typeface="Calibri"/>
              </a:rPr>
              <a:t>Be more specific about “Operations Recommendations</a:t>
            </a:r>
            <a:r>
              <a:rPr lang="en-US" dirty="0" smtClean="0">
                <a:cs typeface="Calibri"/>
              </a:rPr>
              <a:t>”</a:t>
            </a:r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#</a:t>
            </a:r>
            <a:fld id="{810D7C06-004A-404D-A804-5650A16C7C0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Current Status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800" indent="0">
              <a:lnSpc>
                <a:spcPct val="11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GROW WG:</a:t>
            </a:r>
          </a:p>
          <a:p>
            <a:pPr marL="407700">
              <a:lnSpc>
                <a:spcPct val="110000"/>
              </a:lnSpc>
            </a:pPr>
            <a:r>
              <a:rPr lang="en-US" sz="2400" dirty="0" smtClean="0">
                <a:latin typeface="Calibri"/>
                <a:cs typeface="Calibri"/>
              </a:rPr>
              <a:t>Requests from IETF 93 / Euro-IX:</a:t>
            </a:r>
          </a:p>
          <a:p>
            <a:pPr marL="92205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Also cover ISPs and not only IXPs: Job </a:t>
            </a:r>
            <a:r>
              <a:rPr lang="en-US" sz="2000" dirty="0" err="1" smtClean="0">
                <a:latin typeface="Calibri"/>
                <a:cs typeface="Calibri"/>
              </a:rPr>
              <a:t>Snijders</a:t>
            </a:r>
            <a:r>
              <a:rPr lang="en-US" sz="2000" dirty="0" smtClean="0">
                <a:latin typeface="Calibri"/>
                <a:cs typeface="Calibri"/>
              </a:rPr>
              <a:t> (NTT) committed himself to contribute which he perfectly did</a:t>
            </a:r>
            <a:endParaRPr lang="en-US" sz="2000" dirty="0">
              <a:solidFill>
                <a:srgbClr val="E0091E"/>
              </a:solidFill>
              <a:latin typeface="Calibri"/>
              <a:cs typeface="Calibri"/>
            </a:endParaRPr>
          </a:p>
          <a:p>
            <a:pPr marL="92205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Add more “</a:t>
            </a:r>
            <a:r>
              <a:rPr lang="en-US" sz="2000" dirty="0" smtClean="0">
                <a:cs typeface="Calibri"/>
              </a:rPr>
              <a:t>Operations Recommendations”:</a:t>
            </a:r>
          </a:p>
          <a:p>
            <a:pPr marL="1322100" lvl="2" indent="-457200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Local scope: NO_ADVERTISE / NO_EXPORT</a:t>
            </a:r>
          </a:p>
          <a:p>
            <a:pPr marL="1322100" lvl="2" indent="-457200">
              <a:lnSpc>
                <a:spcPct val="110000"/>
              </a:lnSpc>
            </a:pPr>
            <a:r>
              <a:rPr lang="en-US" sz="1600" dirty="0" smtClean="0">
                <a:latin typeface="Calibri"/>
                <a:cs typeface="Calibri"/>
              </a:rPr>
              <a:t>Accepting </a:t>
            </a:r>
            <a:r>
              <a:rPr lang="en-US" sz="1600" dirty="0" err="1" smtClean="0">
                <a:latin typeface="Calibri"/>
                <a:cs typeface="Calibri"/>
              </a:rPr>
              <a:t>blackholed</a:t>
            </a:r>
            <a:r>
              <a:rPr lang="en-US" sz="1600" dirty="0" smtClean="0">
                <a:latin typeface="Calibri"/>
                <a:cs typeface="Calibri"/>
              </a:rPr>
              <a:t> IP prefix: Length of prefixes, more specific</a:t>
            </a:r>
          </a:p>
          <a:p>
            <a:pPr marL="1322100" lvl="2" indent="-457200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IXPs: Peering at route servers: Policy control, next-hop IP address</a:t>
            </a:r>
          </a:p>
          <a:p>
            <a:pPr marL="407700">
              <a:lnSpc>
                <a:spcPct val="110000"/>
              </a:lnSpc>
            </a:pPr>
            <a:r>
              <a:rPr lang="en-US" sz="2400" dirty="0" smtClean="0">
                <a:cs typeface="Calibri"/>
              </a:rPr>
              <a:t>Version </a:t>
            </a:r>
            <a:r>
              <a:rPr lang="en-US" sz="2400" dirty="0">
                <a:cs typeface="Calibri"/>
              </a:rPr>
              <a:t>01 of the “Internet Draft” released (above requests applied</a:t>
            </a:r>
            <a:r>
              <a:rPr lang="en-US" sz="2400" dirty="0" smtClean="0">
                <a:cs typeface="Calibri"/>
              </a:rPr>
              <a:t>)</a:t>
            </a:r>
          </a:p>
          <a:p>
            <a:pPr marL="407700">
              <a:lnSpc>
                <a:spcPct val="110000"/>
              </a:lnSpc>
            </a:pPr>
            <a:r>
              <a:rPr lang="en-US" sz="2400" dirty="0">
                <a:cs typeface="Calibri"/>
              </a:rPr>
              <a:t>No unresolved comments/requests I am aware </a:t>
            </a:r>
            <a:r>
              <a:rPr lang="en-US" sz="2400" dirty="0" smtClean="0">
                <a:cs typeface="Calibri"/>
              </a:rPr>
              <a:t>of</a:t>
            </a:r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07700">
              <a:lnSpc>
                <a:spcPct val="110000"/>
              </a:lnSpc>
            </a:pPr>
            <a:r>
              <a:rPr lang="en-US" sz="2400" dirty="0" smtClean="0">
                <a:latin typeface="Calibri"/>
                <a:cs typeface="Calibri"/>
              </a:rPr>
              <a:t>Working group adaption? Done.</a:t>
            </a:r>
          </a:p>
          <a:p>
            <a:pPr marL="1031050" lvl="1" indent="-252000">
              <a:lnSpc>
                <a:spcPct val="11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marL="316800" indent="-252000">
              <a:lnSpc>
                <a:spcPct val="11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316800" indent="-252000">
              <a:lnSpc>
                <a:spcPct val="11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marL="316800" indent="-252000">
              <a:lnSpc>
                <a:spcPct val="110000"/>
              </a:lnSpc>
            </a:pPr>
            <a:endParaRPr lang="en-US" dirty="0">
              <a:latin typeface="Calibri"/>
              <a:cs typeface="Calibri"/>
            </a:endParaRPr>
          </a:p>
          <a:p>
            <a:pPr marL="316800" indent="-252000">
              <a:lnSpc>
                <a:spcPct val="110000"/>
              </a:lnSpc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#</a:t>
            </a:r>
            <a:fld id="{810D7C06-004A-404D-A804-5650A16C7C0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Next Steps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alibri"/>
              </a:rPr>
              <a:t>We need more feedback -&gt; Release new versions: Repeat</a:t>
            </a:r>
          </a:p>
          <a:p>
            <a:r>
              <a:rPr lang="en-US" dirty="0" smtClean="0">
                <a:cs typeface="Calibri"/>
              </a:rPr>
              <a:t>Last Call </a:t>
            </a:r>
            <a:r>
              <a:rPr lang="en-US" dirty="0" smtClean="0">
                <a:cs typeface="Calibri"/>
              </a:rPr>
              <a:t>is planned before IETF 94</a:t>
            </a:r>
            <a:endParaRPr lang="en-US" dirty="0" smtClean="0">
              <a:cs typeface="Calibri"/>
            </a:endParaRPr>
          </a:p>
          <a:p>
            <a:pPr marL="0" indent="0">
              <a:buNone/>
            </a:pPr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#</a:t>
            </a:r>
            <a:fld id="{810D7C06-004A-404D-A804-5650A16C7C0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cs typeface="Calibri"/>
            </a:endParaRPr>
          </a:p>
          <a:p>
            <a:pPr marL="0" indent="0" algn="ctr">
              <a:buNone/>
            </a:pPr>
            <a:r>
              <a:rPr lang="en-US" sz="4000" b="1" dirty="0" smtClean="0">
                <a:cs typeface="Calibri"/>
              </a:rPr>
              <a:t>Feedback / Comments / Questions</a:t>
            </a:r>
          </a:p>
          <a:p>
            <a:pPr marL="0" indent="0" algn="ctr">
              <a:buNone/>
            </a:pPr>
            <a:endParaRPr lang="en-US" sz="4000" b="1" dirty="0" smtClean="0">
              <a:cs typeface="Calibri"/>
            </a:endParaRPr>
          </a:p>
          <a:p>
            <a:pPr marL="0" indent="0" algn="ctr">
              <a:buNone/>
            </a:pPr>
            <a:endParaRPr lang="en-US" sz="4000" b="1" dirty="0">
              <a:cs typeface="Calibri"/>
            </a:endParaRPr>
          </a:p>
          <a:p>
            <a:pPr marL="0" indent="0" algn="ctr">
              <a:buNone/>
            </a:pPr>
            <a:r>
              <a:rPr lang="en-US" sz="2400" b="1" dirty="0" smtClean="0">
                <a:cs typeface="Calibri"/>
              </a:rPr>
              <a:t>Please provide feedback: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https://</a:t>
            </a:r>
            <a:r>
              <a:rPr lang="en-US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tools.ietf.org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/html/draft-ymbk-grow-blackholing-01</a:t>
            </a:r>
            <a:endParaRPr 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#</a:t>
            </a:r>
            <a:fld id="{810D7C06-004A-404D-A804-5650A16C7C0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cix_corporate-presentation2011-03">
  <a:themeElements>
    <a:clrScheme name="DE-CIX Color Style">
      <a:dk1>
        <a:srgbClr val="575759"/>
      </a:dk1>
      <a:lt1>
        <a:srgbClr val="FFFFFF"/>
      </a:lt1>
      <a:dk2>
        <a:srgbClr val="575759"/>
      </a:dk2>
      <a:lt2>
        <a:srgbClr val="FFFFFF"/>
      </a:lt2>
      <a:accent1>
        <a:srgbClr val="E0091E"/>
      </a:accent1>
      <a:accent2>
        <a:srgbClr val="FEED01"/>
      </a:accent2>
      <a:accent3>
        <a:srgbClr val="FFFFFF"/>
      </a:accent3>
      <a:accent4>
        <a:srgbClr val="000000"/>
      </a:accent4>
      <a:accent5>
        <a:srgbClr val="E0091E"/>
      </a:accent5>
      <a:accent6>
        <a:srgbClr val="FEED01"/>
      </a:accent6>
      <a:hlink>
        <a:srgbClr val="575759"/>
      </a:hlink>
      <a:folHlink>
        <a:srgbClr val="B2B2B2"/>
      </a:folHlink>
    </a:clrScheme>
    <a:fontScheme name="DE-CIX Text Style">
      <a:majorFont>
        <a:latin typeface="Handel Gothic"/>
        <a:ea typeface=""/>
        <a:cs typeface=""/>
      </a:majorFont>
      <a:minorFont>
        <a:latin typeface="Arial"/>
        <a:ea typeface=""/>
        <a:cs typeface="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decix_corporate-presentation2011-03</Template>
  <TotalTime>4282</TotalTime>
  <Words>428</Words>
  <Application>Microsoft Macintosh PowerPoint</Application>
  <PresentationFormat>On-screen Show (4:3)</PresentationFormat>
  <Paragraphs>95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decix_corporate-presentation2011-03</vt:lpstr>
      <vt:lpstr>Custom Design</vt:lpstr>
      <vt:lpstr>BLACKHOLE BGP Community for Blackholing</vt:lpstr>
      <vt:lpstr>Motivation: The Problem: Massive DDoS</vt:lpstr>
      <vt:lpstr>Motivation: A Solution: Blackholing</vt:lpstr>
      <vt:lpstr>Motivation: Different Triggers for Blackholing</vt:lpstr>
      <vt:lpstr>Evolution</vt:lpstr>
      <vt:lpstr>Current Status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Sturm</dc:creator>
  <cp:lastModifiedBy>Thomas King</cp:lastModifiedBy>
  <cp:revision>382</cp:revision>
  <cp:lastPrinted>2011-03-24T09:45:49Z</cp:lastPrinted>
  <dcterms:created xsi:type="dcterms:W3CDTF">2011-03-22T13:06:24Z</dcterms:created>
  <dcterms:modified xsi:type="dcterms:W3CDTF">2015-11-18T08:34:18Z</dcterms:modified>
</cp:coreProperties>
</file>