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19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0CF44-0DB6-BB4D-B848-674F2C032356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E2410-6945-7A49-97CD-5BF3D76A1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Arial" charset="0"/>
              </a:rPr>
              <a:t>Almost</a:t>
            </a:r>
            <a:r>
              <a:rPr lang="en-US" baseline="0" dirty="0" smtClean="0">
                <a:latin typeface="Arial" charset="0"/>
              </a:rPr>
              <a:t> a year ago a group of network operators came together to build a platform </a:t>
            </a:r>
            <a:endParaRPr 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Limited scope:</a:t>
            </a:r>
          </a:p>
          <a:p>
            <a:endParaRPr lang="en-US" dirty="0" smtClean="0"/>
          </a:p>
          <a:p>
            <a:r>
              <a:rPr lang="en-US" sz="1200" b="0" i="1" dirty="0" smtClean="0">
                <a:latin typeface="Gill Sans MT"/>
                <a:cs typeface="Gill Sans MT"/>
              </a:rPr>
              <a:t>e.g. ensures </a:t>
            </a:r>
            <a:r>
              <a:rPr lang="en-US" sz="1200" i="1" dirty="0" smtClean="0">
                <a:latin typeface="Gill Sans MT"/>
                <a:cs typeface="Gill Sans MT"/>
              </a:rPr>
              <a:t>correctness</a:t>
            </a:r>
            <a:r>
              <a:rPr lang="en-US" sz="1200" b="0" i="1" dirty="0" smtClean="0">
                <a:latin typeface="Gill Sans MT"/>
                <a:cs typeface="Gill Sans MT"/>
              </a:rPr>
              <a:t> of their </a:t>
            </a:r>
            <a:r>
              <a:rPr lang="en-US" sz="1200" i="1" dirty="0" smtClean="0">
                <a:latin typeface="Gill Sans MT"/>
                <a:cs typeface="Gill Sans MT"/>
              </a:rPr>
              <a:t>own announcements</a:t>
            </a:r>
            <a:r>
              <a:rPr lang="en-US" sz="1200" b="0" i="1" dirty="0" smtClean="0">
                <a:latin typeface="Gill Sans MT"/>
                <a:cs typeface="Gill Sans MT"/>
              </a:rPr>
              <a:t> and </a:t>
            </a:r>
            <a:r>
              <a:rPr lang="en-US" sz="1200" i="1" dirty="0" smtClean="0">
                <a:latin typeface="Gill Sans MT"/>
                <a:cs typeface="Gill Sans MT"/>
              </a:rPr>
              <a:t>announcements from their customers</a:t>
            </a:r>
            <a:r>
              <a:rPr lang="en-US" sz="1200" b="0" i="1" dirty="0" smtClean="0">
                <a:latin typeface="Gill Sans MT"/>
                <a:cs typeface="Gill Sans MT"/>
              </a:rPr>
              <a:t> to adjacent networks with prefix and AS-path granularity</a:t>
            </a:r>
          </a:p>
          <a:p>
            <a:endParaRPr lang="en-US" sz="1200" b="0" i="1" dirty="0" smtClean="0">
              <a:latin typeface="Gill Sans MT"/>
              <a:cs typeface="Gill Sans MT"/>
            </a:endParaRPr>
          </a:p>
          <a:p>
            <a:r>
              <a:rPr lang="en-US" sz="1200" b="0" i="1" dirty="0" smtClean="0">
                <a:latin typeface="Gill Sans MT"/>
                <a:cs typeface="Gill Sans MT"/>
              </a:rPr>
              <a:t>e.g. </a:t>
            </a:r>
            <a:r>
              <a:rPr lang="en-US" i="1" dirty="0" smtClean="0">
                <a:latin typeface="Gill Sans MT"/>
                <a:cs typeface="Gill Sans MT"/>
              </a:rPr>
              <a:t>enables source address validation</a:t>
            </a:r>
            <a:r>
              <a:rPr lang="en-US" b="0" i="1" dirty="0" smtClean="0">
                <a:latin typeface="Gill Sans MT"/>
                <a:cs typeface="Gill Sans MT"/>
              </a:rPr>
              <a:t> for at least </a:t>
            </a:r>
            <a:r>
              <a:rPr lang="en-US" i="1" dirty="0" smtClean="0">
                <a:latin typeface="Gill Sans MT"/>
                <a:cs typeface="Gill Sans MT"/>
              </a:rPr>
              <a:t>single-homed stub customer networks</a:t>
            </a:r>
            <a:r>
              <a:rPr lang="en-US" b="0" i="1" dirty="0" smtClean="0">
                <a:latin typeface="Gill Sans MT"/>
                <a:cs typeface="Gill Sans MT"/>
              </a:rPr>
              <a:t>, </a:t>
            </a:r>
            <a:r>
              <a:rPr lang="en-US" i="1" dirty="0" smtClean="0">
                <a:latin typeface="Gill Sans MT"/>
                <a:cs typeface="Gill Sans MT"/>
              </a:rPr>
              <a:t>their own end-users and infrastructure</a:t>
            </a:r>
          </a:p>
          <a:p>
            <a:endParaRPr lang="en-US" i="1" dirty="0" smtClean="0">
              <a:latin typeface="Gill Sans MT"/>
              <a:cs typeface="Gill Sans MT"/>
            </a:endParaRPr>
          </a:p>
          <a:p>
            <a:r>
              <a:rPr lang="en-US" i="1" dirty="0" smtClean="0">
                <a:latin typeface="Gill Sans MT"/>
                <a:cs typeface="Gill Sans MT"/>
              </a:rPr>
              <a:t>e.g. </a:t>
            </a:r>
            <a:r>
              <a:rPr lang="en-US" b="0" i="1" dirty="0" smtClean="0">
                <a:latin typeface="Gill Sans MT"/>
                <a:cs typeface="Gill Sans MT"/>
              </a:rPr>
              <a:t>maintain </a:t>
            </a:r>
            <a:r>
              <a:rPr lang="en-US" i="1" dirty="0" smtClean="0">
                <a:latin typeface="Gill Sans MT"/>
                <a:cs typeface="Gill Sans MT"/>
              </a:rPr>
              <a:t>globally accessible up-to-date contact information.</a:t>
            </a:r>
          </a:p>
          <a:p>
            <a:endParaRPr lang="en-US" i="1" dirty="0" smtClean="0">
              <a:latin typeface="Gill Sans MT"/>
              <a:cs typeface="Gill Sans MT"/>
            </a:endParaRPr>
          </a:p>
          <a:p>
            <a:endParaRPr lang="en-US" i="1" dirty="0" smtClean="0">
              <a:latin typeface="Gill Sans MT"/>
              <a:cs typeface="Gill Sans M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8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7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4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8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1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3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3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1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7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4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EA1E-E3F3-6A43-BEE3-DFBACF962903}" type="datetimeFigureOut">
              <a:rPr lang="en-US" smtClean="0"/>
              <a:t>15/11/15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488A-AB10-CD44-BF02-BA68FE96D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robachevsky@isoc.org" TargetMode="External"/><Relationship Id="rId3" Type="http://schemas.openxmlformats.org/officeDocument/2006/relationships/hyperlink" Target="mailto:job@NTT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BCOP document:</a:t>
            </a:r>
            <a:br>
              <a:rPr lang="en-US" dirty="0" smtClean="0"/>
            </a:br>
            <a:r>
              <a:rPr lang="en-US" dirty="0" smtClean="0"/>
              <a:t>Implementing MANRS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Job Snijders (NTT)</a:t>
            </a:r>
          </a:p>
          <a:p>
            <a:r>
              <a:rPr lang="en-US" dirty="0"/>
              <a:t>Andrei </a:t>
            </a:r>
            <a:r>
              <a:rPr lang="en-US" dirty="0" err="1" smtClean="0"/>
              <a:t>Robachevsky</a:t>
            </a:r>
            <a:r>
              <a:rPr lang="en-US" smtClean="0"/>
              <a:t> (ISOC)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5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Promote good practices in the spirit of MANRS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853"/>
            <a:ext cx="8229600" cy="2959770"/>
          </a:xfrm>
        </p:spPr>
        <p:txBody>
          <a:bodyPr/>
          <a:lstStyle/>
          <a:p>
            <a:r>
              <a:rPr lang="en-US" dirty="0" smtClean="0"/>
              <a:t>Already sent to this TF and NANOG BCOP</a:t>
            </a:r>
          </a:p>
          <a:p>
            <a:r>
              <a:rPr lang="en-US" dirty="0" smtClean="0"/>
              <a:t>Form a more compact group of volunteers?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3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80035"/>
            <a:ext cx="7772400" cy="14417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this sound like something you can contribute to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robachevsky@</a:t>
            </a:r>
            <a:r>
              <a:rPr lang="en-US" dirty="0" smtClean="0">
                <a:hlinkClick r:id="rId2"/>
              </a:rPr>
              <a:t>isoc.org</a:t>
            </a:r>
            <a:r>
              <a:rPr lang="en-US" dirty="0" smtClean="0"/>
              <a:t> &amp; </a:t>
            </a:r>
            <a:r>
              <a:rPr lang="en-US" dirty="0" smtClean="0">
                <a:hlinkClick r:id="rId3"/>
              </a:rPr>
              <a:t>job@NTT.net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3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473" y="2180035"/>
            <a:ext cx="7772400" cy="1021556"/>
          </a:xfrm>
        </p:spPr>
        <p:txBody>
          <a:bodyPr/>
          <a:lstStyle/>
          <a:p>
            <a:r>
              <a:rPr lang="en-US" dirty="0" smtClean="0"/>
              <a:t>Have you heard of MANRS?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4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9070"/>
            <a:ext cx="6017524" cy="10092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Mutually </a:t>
            </a:r>
            <a:r>
              <a:rPr lang="en-US" dirty="0"/>
              <a:t>Agreed Norms for Routing Security (MANRS)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28598" y="1521671"/>
            <a:ext cx="7730360" cy="329543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+mj-lt"/>
              </a:rPr>
              <a:t>MANRS builds a visible community of security-minded </a:t>
            </a:r>
            <a:r>
              <a:rPr lang="en-US" dirty="0" smtClean="0">
                <a:latin typeface="+mj-lt"/>
              </a:rPr>
              <a:t>operators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400" dirty="0" smtClean="0">
                <a:latin typeface="+mj-lt"/>
              </a:rPr>
              <a:t>Promotes </a:t>
            </a:r>
            <a:r>
              <a:rPr lang="en-US" sz="2400" dirty="0">
                <a:latin typeface="+mj-lt"/>
              </a:rPr>
              <a:t>culture of collaborative responsibility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+mj-lt"/>
              </a:rPr>
              <a:t>Defines four concrete actions that network </a:t>
            </a:r>
            <a:r>
              <a:rPr lang="en-US" dirty="0">
                <a:latin typeface="+mj-lt"/>
              </a:rPr>
              <a:t>operators should </a:t>
            </a:r>
            <a:r>
              <a:rPr lang="en-US" dirty="0" smtClean="0">
                <a:latin typeface="+mj-lt"/>
              </a:rPr>
              <a:t>implement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+mj-lt"/>
              </a:rPr>
              <a:t>Technology-neutral baseline for global adoption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pic>
        <p:nvPicPr>
          <p:cNvPr id="3" name="Picture 2" descr="manrs-logoRGB300x30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53" y="0"/>
            <a:ext cx="2115475" cy="206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0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83" y="169069"/>
            <a:ext cx="8686800" cy="6881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MANRS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128000" cy="339447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Filtering – </a:t>
            </a:r>
            <a:r>
              <a:rPr lang="en-US" b="0" dirty="0"/>
              <a:t>Prevent propagation of </a:t>
            </a:r>
            <a:r>
              <a:rPr lang="en-US" b="0" dirty="0" smtClean="0"/>
              <a:t>incorrect</a:t>
            </a:r>
            <a:br>
              <a:rPr lang="en-US" b="0" dirty="0" smtClean="0"/>
            </a:br>
            <a:r>
              <a:rPr lang="en-US" b="0" dirty="0" smtClean="0"/>
              <a:t>routing </a:t>
            </a:r>
            <a:r>
              <a:rPr lang="en-US" b="0" dirty="0"/>
              <a:t>information.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Anti-spoofing –</a:t>
            </a:r>
            <a:r>
              <a:rPr lang="en-US" b="0" dirty="0"/>
              <a:t> Prevent traffic with spoofed </a:t>
            </a:r>
            <a:r>
              <a:rPr lang="en-US" b="0" dirty="0" smtClean="0"/>
              <a:t>source</a:t>
            </a:r>
            <a:br>
              <a:rPr lang="en-US" b="0" dirty="0" smtClean="0"/>
            </a:br>
            <a:r>
              <a:rPr lang="en-US" b="0" dirty="0" smtClean="0"/>
              <a:t>IP </a:t>
            </a:r>
            <a:r>
              <a:rPr lang="en-US" b="0" dirty="0"/>
              <a:t>addresses.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Coordination – </a:t>
            </a:r>
            <a:r>
              <a:rPr lang="en-US" b="0" dirty="0"/>
              <a:t>Facilitate global operational communication and coordination between network operators.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Global Validation – </a:t>
            </a:r>
            <a:r>
              <a:rPr lang="en-US" b="0" dirty="0"/>
              <a:t>Facilitate validation of routing information on a global scale.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 descr="bill_of_docume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230" y="12981"/>
            <a:ext cx="2215770" cy="221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6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80035"/>
            <a:ext cx="7772400" cy="1021556"/>
          </a:xfrm>
        </p:spPr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is succinct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implementation guidance</a:t>
            </a:r>
          </a:p>
          <a:p>
            <a:pPr lvl="1"/>
            <a:r>
              <a:rPr lang="en-US" smtClean="0"/>
              <a:t>Surprise: Still </a:t>
            </a:r>
            <a:r>
              <a:rPr lang="en-US" dirty="0" smtClean="0"/>
              <a:t>a high threshold for the implementation</a:t>
            </a:r>
          </a:p>
          <a:p>
            <a:r>
              <a:rPr lang="en-US" dirty="0" smtClean="0"/>
              <a:t>Precise requirements are sometimes not clear</a:t>
            </a:r>
          </a:p>
          <a:p>
            <a:pPr lvl="1"/>
            <a:r>
              <a:rPr lang="en-US" dirty="0" smtClean="0"/>
              <a:t>Leading to potential non-compliance with the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0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80035"/>
            <a:ext cx="7772400" cy="1021556"/>
          </a:xfrm>
        </p:spPr>
        <p:txBody>
          <a:bodyPr/>
          <a:lstStyle/>
          <a:p>
            <a:r>
              <a:rPr lang="en-US" dirty="0" smtClean="0"/>
              <a:t>MANRS BCOP?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75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Simplest Case</a:t>
            </a:r>
            <a:endParaRPr lang="en-US" dirty="0"/>
          </a:p>
        </p:txBody>
      </p:sp>
      <p:pic>
        <p:nvPicPr>
          <p:cNvPr id="6" name="Picture 5" descr="network topolog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31842"/>
            <a:ext cx="3573961" cy="391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8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how to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Ensure correctness of ISP’s own announcements and announcements from their customers to adjacent networks with prefix and AS-path granularity</a:t>
            </a:r>
          </a:p>
          <a:p>
            <a:r>
              <a:rPr lang="en-US" dirty="0" smtClean="0"/>
              <a:t>Enable </a:t>
            </a:r>
            <a:r>
              <a:rPr lang="en-US" dirty="0"/>
              <a:t>source address validation for at least single-homed stub customer networks, </a:t>
            </a:r>
            <a:r>
              <a:rPr lang="en-US" dirty="0" smtClean="0"/>
              <a:t>ISP’s own </a:t>
            </a:r>
            <a:r>
              <a:rPr lang="en-US" dirty="0"/>
              <a:t>end-users and infrastructure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Maintain globally accessible up-to-date contact information</a:t>
            </a:r>
          </a:p>
          <a:p>
            <a:r>
              <a:rPr lang="en-US" dirty="0"/>
              <a:t>P</a:t>
            </a:r>
            <a:r>
              <a:rPr lang="en-US" dirty="0" smtClean="0"/>
              <a:t>ublicly document routing policy, ASNs and prefixes that are intended to be advertised to external parties.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0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295</Words>
  <Application>Microsoft Macintosh PowerPoint</Application>
  <PresentationFormat>On-screen Show (16:9)</PresentationFormat>
  <Paragraphs>44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 BCOP document: Implementing MANRS</vt:lpstr>
      <vt:lpstr>Have you heard of MANRS?</vt:lpstr>
      <vt:lpstr>Mutually Agreed Norms for Routing Security (MANRS)</vt:lpstr>
      <vt:lpstr>Good MANRS</vt:lpstr>
      <vt:lpstr>What is the problem?</vt:lpstr>
      <vt:lpstr>Description is succinct</vt:lpstr>
      <vt:lpstr>MANRS BCOP?</vt:lpstr>
      <vt:lpstr>The Simplest Case</vt:lpstr>
      <vt:lpstr>Answers how to</vt:lpstr>
      <vt:lpstr>Promote good practices in the spirit of MANRS</vt:lpstr>
      <vt:lpstr>Does this sound like something you can contribute to?  robachevsky@isoc.org &amp; job@NTT.net </vt:lpstr>
    </vt:vector>
  </TitlesOfParts>
  <Company>Internet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BCOP document: Implementing MANRS</dc:title>
  <dc:creator>Andrei Robachevsky</dc:creator>
  <cp:lastModifiedBy>Job Snijders</cp:lastModifiedBy>
  <cp:revision>5</cp:revision>
  <dcterms:created xsi:type="dcterms:W3CDTF">2015-11-12T16:33:37Z</dcterms:created>
  <dcterms:modified xsi:type="dcterms:W3CDTF">2015-11-15T08:38:37Z</dcterms:modified>
</cp:coreProperties>
</file>