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CACA"/>
    <a:srgbClr val="2A3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6882" autoAdjust="0"/>
  </p:normalViewPr>
  <p:slideViewPr>
    <p:cSldViewPr snapToGrid="0" snapToObjects="1">
      <p:cViewPr varScale="1">
        <p:scale>
          <a:sx n="132" d="100"/>
          <a:sy n="132" d="100"/>
        </p:scale>
        <p:origin x="184" y="1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78745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6543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0817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2952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9888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609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854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And that’s to say nothing of things like embedded devices / IoT / routers / home gateways, where there’s not even a possibility of having an adming configure each one</a:t>
            </a:r>
          </a:p>
        </p:txBody>
      </p:sp>
    </p:spTree>
    <p:extLst>
      <p:ext uri="{BB962C8B-B14F-4D97-AF65-F5344CB8AC3E}">
        <p14:creationId xmlns:p14="http://schemas.microsoft.com/office/powerpoint/2010/main" val="2067054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When configuration got hard for IP addresses, we invented</a:t>
            </a:r>
            <a:r>
              <a:rPr lang="en-US" baseline="0" dirty="0" smtClean="0"/>
              <a:t> DHCP.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9973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018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5112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8866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2077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065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0" name="Shape 10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373E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tsencrypt.org/sponsors/" TargetMode="External"/><Relationship Id="rId4" Type="http://schemas.openxmlformats.org/officeDocument/2006/relationships/hyperlink" Target="https://usr.bin.coffee/dashboard.html" TargetMode="External"/><Relationship Id="rId5" Type="http://schemas.openxmlformats.org/officeDocument/2006/relationships/hyperlink" Target="https://github.com/letsencrypt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google.com/forms/d/15Ucm4A20y2rf9gySCTXD6yoLG6Tba7AwYgglV7CKHmM/viewform?c=0&amp;w=1&amp;usp=send_for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5Ucm4A20y2rf9gySCTXD6yoLG6Tba7AwYgglV7CKHmM/viewform?c=0&amp;w=1&amp;usp=send_form" TargetMode="External"/><Relationship Id="rId4" Type="http://schemas.openxmlformats.org/officeDocument/2006/relationships/hyperlink" Target="https://github.com/letsencrypt/letsencrypt/" TargetMode="External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5Ucm4A20y2rf9gySCTXD6yoLG6Tba7AwYgglV7CKHmM/viewform?c=0&amp;w=1&amp;usp=send_form" TargetMode="External"/><Relationship Id="rId4" Type="http://schemas.openxmlformats.org/officeDocument/2006/relationships/hyperlink" Target="https://github.com/letsencrypt/letsencrypt" TargetMode="External"/><Relationship Id="rId5" Type="http://schemas.openxmlformats.org/officeDocument/2006/relationships/hyperlink" Target="https://github.com/letsencrypt/letsencrypt/wiki/Links" TargetMode="External"/><Relationship Id="rId6" Type="http://schemas.openxmlformats.org/officeDocument/2006/relationships/hyperlink" Target="https://community.akamai.com/thread/2782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lot.ly/~letsencrypt/9.embed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zl.la/1LG5eZp" TargetMode="External"/><Relationship Id="rId4" Type="http://schemas.openxmlformats.org/officeDocument/2006/relationships/hyperlink" Target="http://mzl.la/1Qepwgw" TargetMode="External"/><Relationship Id="rId5" Type="http://schemas.openxmlformats.org/officeDocument/2006/relationships/hyperlink" Target="http://www.google.com/transparencyreport/saferemail/?hl=en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slmate.com/" TargetMode="External"/><Relationship Id="rId4" Type="http://schemas.openxmlformats.org/officeDocument/2006/relationships/hyperlink" Target="https://certsimple.com/" TargetMode="External"/><Relationship Id="rId5" Type="http://schemas.openxmlformats.org/officeDocument/2006/relationships/hyperlink" Target="https://letsencrypt.org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acme/documents/" TargetMode="External"/><Relationship Id="rId4" Type="http://schemas.openxmlformats.org/officeDocument/2006/relationships/hyperlink" Target="https://datatracker.ietf.org/doc/draft-ietf-acme-acme/" TargetMode="External"/><Relationship Id="rId5" Type="http://schemas.openxmlformats.org/officeDocument/2006/relationships/hyperlink" Target="https://github.com/ietf-wg-acme/acme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71257" y="956708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Avenir Black"/>
                <a:cs typeface="Avenir Black"/>
              </a:rPr>
              <a:t>Automated Certificate </a:t>
            </a:r>
            <a:r>
              <a:rPr lang="en" dirty="0" smtClean="0">
                <a:latin typeface="Avenir Black"/>
                <a:cs typeface="Avenir Black"/>
              </a:rPr>
              <a:t>Management</a:t>
            </a:r>
            <a:endParaRPr lang="en" dirty="0">
              <a:latin typeface="Avenir Black"/>
              <a:cs typeface="Avenir Black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0" y="3140782"/>
            <a:ext cx="9144000" cy="18932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dirty="0" smtClean="0">
                <a:latin typeface="Avenir Black"/>
                <a:cs typeface="Avenir Black"/>
              </a:rPr>
              <a:t>ACME</a:t>
            </a:r>
            <a:r>
              <a:rPr lang="en-US" dirty="0" smtClean="0">
                <a:latin typeface="Avenir Black"/>
                <a:cs typeface="Avenir Black"/>
              </a:rPr>
              <a:t> + Let’s Encrypt</a:t>
            </a:r>
          </a:p>
          <a:p>
            <a:endParaRPr lang="en-US" dirty="0">
              <a:latin typeface="Avenir Black"/>
              <a:cs typeface="Avenir Black"/>
            </a:endParaRPr>
          </a:p>
          <a:p>
            <a:r>
              <a:rPr lang="en-US" dirty="0" smtClean="0">
                <a:latin typeface="Avenir Black"/>
                <a:cs typeface="Avenir Black"/>
              </a:rPr>
              <a:t>Richard </a:t>
            </a:r>
            <a:r>
              <a:rPr lang="en-US" dirty="0" smtClean="0">
                <a:latin typeface="Avenir Black"/>
                <a:cs typeface="Avenir Black"/>
              </a:rPr>
              <a:t>Barnes </a:t>
            </a:r>
            <a:r>
              <a:rPr lang="en-US" dirty="0" smtClean="0">
                <a:solidFill>
                  <a:srgbClr val="CACACA"/>
                </a:solidFill>
                <a:latin typeface="Avenir Black"/>
                <a:cs typeface="Avenir Black"/>
              </a:rPr>
              <a:t>&lt;</a:t>
            </a:r>
            <a:r>
              <a:rPr lang="en-US" dirty="0" err="1" smtClean="0">
                <a:solidFill>
                  <a:srgbClr val="CACACA"/>
                </a:solidFill>
                <a:latin typeface="Avenir Black"/>
                <a:cs typeface="Avenir Black"/>
              </a:rPr>
              <a:t>rbarnes@mozilla.com</a:t>
            </a:r>
            <a:r>
              <a:rPr lang="en-US" dirty="0" smtClean="0">
                <a:solidFill>
                  <a:srgbClr val="CACACA"/>
                </a:solidFill>
                <a:latin typeface="Avenir Black"/>
                <a:cs typeface="Avenir Black"/>
              </a:rPr>
              <a:t>&gt; </a:t>
            </a:r>
            <a:endParaRPr lang="en-US" dirty="0">
              <a:solidFill>
                <a:srgbClr val="CACACA"/>
              </a:solidFill>
              <a:latin typeface="Avenir Black"/>
              <a:cs typeface="Avenir Black"/>
            </a:endParaRPr>
          </a:p>
          <a:p>
            <a:r>
              <a:rPr lang="en-US" dirty="0" smtClean="0">
                <a:solidFill>
                  <a:srgbClr val="CACACA"/>
                </a:solidFill>
                <a:latin typeface="Avenir Black"/>
                <a:cs typeface="Avenir Black"/>
              </a:rPr>
              <a:t>@</a:t>
            </a:r>
            <a:r>
              <a:rPr lang="en-US" smtClean="0">
                <a:solidFill>
                  <a:srgbClr val="CACACA"/>
                </a:solidFill>
                <a:latin typeface="Avenir Black"/>
                <a:cs typeface="Avenir Black"/>
              </a:rPr>
              <a:t>rlbarnes</a:t>
            </a:r>
            <a:endParaRPr lang="en-US" dirty="0" smtClean="0">
              <a:solidFill>
                <a:srgbClr val="CACACA"/>
              </a:solidFill>
              <a:latin typeface="Avenir Black"/>
              <a:cs typeface="Avenir Black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02"/>
          <p:cNvSpPr/>
          <p:nvPr/>
        </p:nvSpPr>
        <p:spPr>
          <a:xfrm>
            <a:off x="933123" y="2267060"/>
            <a:ext cx="7275380" cy="2652573"/>
          </a:xfrm>
          <a:prstGeom prst="rect">
            <a:avLst/>
          </a:prstGeom>
          <a:solidFill>
            <a:schemeClr val="tx1"/>
          </a:solidFill>
          <a:ln w="76200" cap="flat" cmpd="sng">
            <a:solidFill>
              <a:schemeClr val="accent6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Medium"/>
                <a:cs typeface="Avenir Medium"/>
              </a:rPr>
              <a:t>Prove you own some domains (2)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Once you fulfill the challenge, you let the server know, and the server will check</a:t>
            </a:r>
          </a:p>
          <a:p>
            <a:r>
              <a:rPr lang="en-US" dirty="0" smtClean="0">
                <a:latin typeface="Garamond"/>
                <a:cs typeface="Garamond"/>
              </a:rPr>
              <a:t>If the expected file is there, your account is now </a:t>
            </a:r>
            <a:r>
              <a:rPr lang="en-US" b="1" dirty="0" smtClean="0">
                <a:solidFill>
                  <a:srgbClr val="FFFFFF"/>
                </a:solidFill>
                <a:latin typeface="Garamond"/>
                <a:cs typeface="Garamond"/>
              </a:rPr>
              <a:t>authorized for </a:t>
            </a:r>
            <a:r>
              <a:rPr lang="en-US" b="1" dirty="0" err="1" smtClean="0">
                <a:solidFill>
                  <a:srgbClr val="FFFFFF"/>
                </a:solidFill>
                <a:latin typeface="Garamond"/>
                <a:cs typeface="Garamond"/>
              </a:rPr>
              <a:t>example.com</a:t>
            </a:r>
            <a:endParaRPr lang="en-US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2343871"/>
            <a:ext cx="69088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93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2"/>
          <p:cNvSpPr/>
          <p:nvPr/>
        </p:nvSpPr>
        <p:spPr>
          <a:xfrm>
            <a:off x="1102212" y="3052481"/>
            <a:ext cx="6937202" cy="1499348"/>
          </a:xfrm>
          <a:prstGeom prst="rect">
            <a:avLst/>
          </a:prstGeom>
          <a:solidFill>
            <a:schemeClr val="tx1"/>
          </a:solidFill>
          <a:ln w="76200" cap="flat" cmpd="sng">
            <a:solidFill>
              <a:schemeClr val="accent6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Medium"/>
                <a:cs typeface="Avenir Medium"/>
              </a:rPr>
              <a:t>Issue a certificate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Say you’re authorized for some names, like </a:t>
            </a:r>
            <a:r>
              <a:rPr lang="en-US" b="1" dirty="0" err="1" smtClean="0">
                <a:solidFill>
                  <a:srgbClr val="FFFFFF"/>
                </a:solidFill>
                <a:latin typeface="Garamond"/>
                <a:cs typeface="Garamond"/>
              </a:rPr>
              <a:t>example.com</a:t>
            </a:r>
            <a:r>
              <a:rPr lang="en-US" dirty="0" smtClean="0">
                <a:latin typeface="Garamond"/>
                <a:cs typeface="Garamond"/>
              </a:rPr>
              <a:t> and </a:t>
            </a:r>
            <a:r>
              <a:rPr lang="en-US" b="1" dirty="0" err="1" smtClean="0">
                <a:solidFill>
                  <a:srgbClr val="FFFFFF"/>
                </a:solidFill>
                <a:latin typeface="Garamond"/>
                <a:cs typeface="Garamond"/>
              </a:rPr>
              <a:t>www.example.com</a:t>
            </a:r>
            <a:endParaRPr lang="en-US" dirty="0" smtClean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dirty="0">
                <a:latin typeface="Garamond"/>
                <a:cs typeface="Garamond"/>
              </a:rPr>
              <a:t>Then you can make a certificate just by making a </a:t>
            </a:r>
            <a:r>
              <a:rPr lang="en-US" b="1" dirty="0">
                <a:solidFill>
                  <a:srgbClr val="FFFFFF"/>
                </a:solidFill>
                <a:latin typeface="Garamond"/>
                <a:cs typeface="Garamond"/>
              </a:rPr>
              <a:t>Certificate Signing Request (CSR</a:t>
            </a:r>
            <a:r>
              <a:rPr lang="en-US" b="1" dirty="0" smtClean="0">
                <a:solidFill>
                  <a:srgbClr val="FFFFFF"/>
                </a:solidFill>
                <a:latin typeface="Garamond"/>
                <a:cs typeface="Garamond"/>
              </a:rPr>
              <a:t>)</a:t>
            </a:r>
          </a:p>
          <a:p>
            <a:r>
              <a:rPr lang="is-IS" dirty="0" smtClean="0">
                <a:latin typeface="Garamond"/>
                <a:cs typeface="Garamond"/>
              </a:rPr>
              <a:t>… </a:t>
            </a:r>
            <a:r>
              <a:rPr lang="is-IS" dirty="0">
                <a:latin typeface="Garamond"/>
                <a:cs typeface="Garamond"/>
              </a:rPr>
              <a:t>and sending it to the CA</a:t>
            </a:r>
            <a:endParaRPr lang="en-US" dirty="0">
              <a:latin typeface="Garamond"/>
              <a:cs typeface="Garamond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3238538"/>
            <a:ext cx="67691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663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Medium"/>
                <a:cs typeface="Avenir Medium"/>
              </a:rPr>
              <a:t>Register → Authorize </a:t>
            </a:r>
            <a:r>
              <a:rPr lang="en-US" dirty="0">
                <a:latin typeface="Avenir Medium"/>
                <a:cs typeface="Avenir Medium"/>
              </a:rPr>
              <a:t>→</a:t>
            </a:r>
            <a:r>
              <a:rPr lang="en-US" dirty="0" smtClean="0">
                <a:latin typeface="Avenir Medium"/>
                <a:cs typeface="Avenir Medium"/>
              </a:rPr>
              <a:t> Issue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Three steps, all done with HTTP requests to the CA</a:t>
            </a:r>
          </a:p>
          <a:p>
            <a:r>
              <a:rPr lang="en-US" dirty="0" smtClean="0">
                <a:latin typeface="Garamond"/>
                <a:cs typeface="Garamond"/>
              </a:rPr>
              <a:t>There’s a little bit of signing magic to authenticate the client to the CA </a:t>
            </a:r>
            <a:r>
              <a:rPr lang="is-IS" dirty="0" smtClean="0">
                <a:latin typeface="Garamond"/>
                <a:cs typeface="Garamond"/>
              </a:rPr>
              <a:t>…</a:t>
            </a:r>
            <a:endParaRPr lang="en-US" dirty="0" smtClean="0">
              <a:latin typeface="Garamond"/>
              <a:cs typeface="Garamond"/>
            </a:endParaRPr>
          </a:p>
          <a:p>
            <a:r>
              <a:rPr lang="is-IS" dirty="0" smtClean="0">
                <a:latin typeface="Garamond"/>
                <a:cs typeface="Garamond"/>
              </a:rPr>
              <a:t>… but other than that, it’s just JSON over HTTP</a:t>
            </a:r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99861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02"/>
          <p:cNvSpPr/>
          <p:nvPr/>
        </p:nvSpPr>
        <p:spPr>
          <a:xfrm>
            <a:off x="1102212" y="2072368"/>
            <a:ext cx="6937202" cy="1499348"/>
          </a:xfrm>
          <a:prstGeom prst="rect">
            <a:avLst/>
          </a:prstGeom>
          <a:solidFill>
            <a:schemeClr val="tx1"/>
          </a:solidFill>
          <a:ln w="76200" cap="flat" cmpd="sng">
            <a:solidFill>
              <a:schemeClr val="accent6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Medium"/>
                <a:cs typeface="Avenir Medium"/>
              </a:rPr>
              <a:t>And if anything should go wrong</a:t>
            </a:r>
            <a:r>
              <a:rPr lang="is-IS" dirty="0" smtClean="0">
                <a:latin typeface="Avenir Medium"/>
                <a:cs typeface="Avenir Medium"/>
              </a:rPr>
              <a:t>…</a:t>
            </a:r>
            <a:endParaRPr lang="en-US" dirty="0">
              <a:latin typeface="Avenir Medium"/>
              <a:cs typeface="Avenir Medium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2258113"/>
            <a:ext cx="67691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2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3143207" y="1421824"/>
            <a:ext cx="2857610" cy="2299852"/>
          </a:xfrm>
          <a:prstGeom prst="rect">
            <a:avLst/>
          </a:prstGeom>
          <a:solidFill>
            <a:schemeClr val="tx1"/>
          </a:solidFill>
          <a:ln w="76200" cap="flat" cmpd="sng">
            <a:solidFill>
              <a:schemeClr val="accent6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1851" y="1648165"/>
            <a:ext cx="2380298" cy="1847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Avenir Medium"/>
                <a:cs typeface="Avenir Medium"/>
              </a:rPr>
              <a:t>Let’s Encrypt is a new CA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 smtClean="0">
                <a:latin typeface="Garamond"/>
                <a:cs typeface="Garamond"/>
              </a:rPr>
              <a:t>Free </a:t>
            </a:r>
            <a:r>
              <a:rPr lang="en" dirty="0">
                <a:latin typeface="Garamond"/>
                <a:cs typeface="Garamond"/>
              </a:rPr>
              <a:t>- Non-profit, funded by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3"/>
              </a:rPr>
              <a:t>sponsors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>
                <a:latin typeface="Garamond"/>
                <a:cs typeface="Garamond"/>
              </a:rPr>
              <a:t>Automatic - The only way to get a certificate is through the API (ACME)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>
                <a:latin typeface="Garamond"/>
                <a:cs typeface="Garamond"/>
              </a:rPr>
              <a:t>Secure - All SHA-2 from the start, ECDSA coming </a:t>
            </a:r>
            <a:r>
              <a:rPr lang="en" dirty="0" smtClean="0">
                <a:latin typeface="Garamond"/>
                <a:cs typeface="Garamond"/>
              </a:rPr>
              <a:t>soon</a:t>
            </a:r>
            <a:r>
              <a:rPr lang="en-US" dirty="0" smtClean="0">
                <a:latin typeface="Garamond"/>
                <a:cs typeface="Garamond"/>
              </a:rPr>
              <a:t> (also, no humans in the loop)</a:t>
            </a:r>
            <a:endParaRPr lang="en" dirty="0">
              <a:latin typeface="Garamond"/>
              <a:cs typeface="Garamond"/>
            </a:endParaRP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>
                <a:latin typeface="Garamond"/>
                <a:cs typeface="Garamond"/>
              </a:rPr>
              <a:t>Transparent - All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"/>
              </a:rPr>
              <a:t>certificates</a:t>
            </a:r>
            <a:r>
              <a:rPr lang="en" dirty="0">
                <a:latin typeface="Garamond"/>
                <a:cs typeface="Garamond"/>
              </a:rPr>
              <a:t> logged to CT; public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4"/>
              </a:rPr>
              <a:t>metrics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>
                <a:latin typeface="Garamond"/>
                <a:cs typeface="Garamond"/>
              </a:rPr>
              <a:t>Open -  All code is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5"/>
              </a:rPr>
              <a:t>open </a:t>
            </a:r>
            <a:r>
              <a:rPr lang="en" u="sng" dirty="0" smtClean="0">
                <a:solidFill>
                  <a:schemeClr val="hlink"/>
                </a:solidFill>
                <a:latin typeface="Garamond"/>
                <a:cs typeface="Garamond"/>
                <a:hlinkClick r:id="rId5"/>
              </a:rPr>
              <a:t>source</a:t>
            </a:r>
            <a:endParaRPr lang="en-US" u="sng" dirty="0" smtClean="0">
              <a:solidFill>
                <a:schemeClr val="hlink"/>
              </a:solidFill>
              <a:latin typeface="Garamond"/>
              <a:cs typeface="Garamond"/>
              <a:hlinkClick r:id="rId5"/>
            </a:endParaRP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Garamond"/>
                <a:cs typeface="Garamond"/>
                <a:hlinkClick r:id="rId5"/>
              </a:rPr>
              <a:t>Let’s Encrypt root CA is already in all your browsers</a:t>
            </a:r>
            <a:r>
              <a:rPr lang="en-US" u="sng" dirty="0" smtClean="0">
                <a:solidFill>
                  <a:schemeClr val="hlink"/>
                </a:solidFill>
                <a:latin typeface="Garamond"/>
                <a:cs typeface="Garamond"/>
                <a:hlinkClick r:id="rId5"/>
              </a:rPr>
              <a:t>!</a:t>
            </a:r>
            <a:endParaRPr lang="en" u="sng" dirty="0">
              <a:solidFill>
                <a:schemeClr val="hlink"/>
              </a:solidFill>
              <a:latin typeface="Garamond"/>
              <a:cs typeface="Garamond"/>
              <a:hlinkClick r:id="rId5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latin typeface="Avenir Medium"/>
                <a:cs typeface="Avenir Medium"/>
              </a:rPr>
              <a:t>How to get a certificate</a:t>
            </a:r>
            <a:endParaRPr lang="en" dirty="0">
              <a:latin typeface="Avenir Medium"/>
              <a:cs typeface="Avenir Medium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General availability on December 3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Until then,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3"/>
              </a:rPr>
              <a:t>sign up</a:t>
            </a:r>
            <a:r>
              <a:rPr lang="en" dirty="0">
                <a:latin typeface="Garamond"/>
                <a:cs typeface="Garamond"/>
              </a:rPr>
              <a:t> for the beta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Avenir Medium"/>
                <a:cs typeface="Avenir Medium"/>
              </a:rPr>
              <a:t>How to get a certificate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General availability on December 3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Until then,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3"/>
              </a:rPr>
              <a:t>sign up</a:t>
            </a:r>
            <a:r>
              <a:rPr lang="en" dirty="0">
                <a:latin typeface="Garamond"/>
                <a:cs typeface="Garamond"/>
              </a:rPr>
              <a:t> for the beta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Use the futuristic* </a:t>
            </a:r>
            <a:r>
              <a:rPr lang="en-US" u="sng" dirty="0" smtClean="0">
                <a:solidFill>
                  <a:schemeClr val="hlink"/>
                </a:solidFill>
                <a:latin typeface="Garamond"/>
                <a:cs typeface="Garamond"/>
                <a:hlinkClick r:id="rId4"/>
              </a:rPr>
              <a:t>official client</a:t>
            </a:r>
            <a:r>
              <a:rPr lang="en" dirty="0" smtClean="0">
                <a:latin typeface="Garamond"/>
                <a:cs typeface="Garamond"/>
              </a:rPr>
              <a:t>!</a:t>
            </a:r>
            <a:endParaRPr lang="en" dirty="0">
              <a:latin typeface="Garamond"/>
              <a:cs typeface="Garamond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Garamond"/>
              <a:cs typeface="Garamond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-13200" y="4777175"/>
            <a:ext cx="8177699" cy="41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 i="1" dirty="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* Where “futuristic” == “works OK </a:t>
            </a:r>
            <a:r>
              <a:rPr lang="en-US" sz="1100" i="1" dirty="0" smtClean="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about 75% of the time</a:t>
            </a:r>
            <a:r>
              <a:rPr lang="en" sz="1100" i="1" dirty="0" smtClean="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; </a:t>
            </a:r>
            <a:r>
              <a:rPr lang="en" sz="1100" i="1" dirty="0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requires root; probably breaks your nginx; ...” 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96014" y="1725603"/>
            <a:ext cx="5138046" cy="3058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Avenir Medium"/>
                <a:cs typeface="Avenir Medium"/>
              </a:rPr>
              <a:t>How to get a certificate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General availability on December 3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Until then,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3"/>
              </a:rPr>
              <a:t>sign up</a:t>
            </a:r>
            <a:r>
              <a:rPr lang="en" dirty="0">
                <a:latin typeface="Garamond"/>
                <a:cs typeface="Garamond"/>
              </a:rPr>
              <a:t> for the beta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Use the futuristic* </a:t>
            </a:r>
            <a:r>
              <a:rPr lang="en" u="sng" dirty="0">
                <a:solidFill>
                  <a:schemeClr val="accent5"/>
                </a:solidFill>
                <a:latin typeface="Garamond"/>
                <a:cs typeface="Garamond"/>
                <a:hlinkClick r:id="rId4"/>
              </a:rPr>
              <a:t>client software</a:t>
            </a:r>
            <a:r>
              <a:rPr lang="en" dirty="0">
                <a:latin typeface="Garamond"/>
                <a:cs typeface="Garamond"/>
              </a:rPr>
              <a:t>!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… or one of the various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5"/>
              </a:rPr>
              <a:t>other clients</a:t>
            </a:r>
            <a:r>
              <a:rPr lang="en" dirty="0">
                <a:latin typeface="Garamond"/>
                <a:cs typeface="Garamond"/>
              </a:rPr>
              <a:t> that other people have written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… or use a server / hosting provider that has it integrated (e.g.,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6"/>
              </a:rPr>
              <a:t>Akamai</a:t>
            </a:r>
            <a:r>
              <a:rPr lang="en" dirty="0" smtClean="0">
                <a:latin typeface="Garamond"/>
                <a:cs typeface="Garamond"/>
              </a:rPr>
              <a:t>)</a:t>
            </a:r>
            <a:endParaRPr lang="en-US" dirty="0" smtClean="0">
              <a:latin typeface="Garamond"/>
              <a:cs typeface="Garamond"/>
            </a:endParaRPr>
          </a:p>
          <a:p>
            <a:pPr marL="457200" lvl="0" indent="-228600" rtl="0">
              <a:spcBef>
                <a:spcPts val="0"/>
              </a:spcBef>
            </a:pPr>
            <a:r>
              <a:rPr lang="is-IS" dirty="0" smtClean="0">
                <a:latin typeface="Garamond"/>
                <a:cs typeface="Garamond"/>
              </a:rPr>
              <a:t>… or write your own!</a:t>
            </a:r>
            <a:endParaRPr lang="en" dirty="0">
              <a:latin typeface="Garamond"/>
              <a:cs typeface="Garamond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Garamond"/>
              <a:cs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Avenir Medium"/>
                <a:cs typeface="Avenir Medium"/>
              </a:rPr>
              <a:t>Up and to the right!</a:t>
            </a:r>
          </a:p>
        </p:txBody>
      </p:sp>
      <p:pic>
        <p:nvPicPr>
          <p:cNvPr id="135" name="Shape 13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l="3775" t="13223" r="5472" b="5654"/>
          <a:stretch/>
        </p:blipFill>
        <p:spPr>
          <a:xfrm>
            <a:off x="1226587" y="1314325"/>
            <a:ext cx="6690825" cy="3424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Avenir Medium"/>
                <a:cs typeface="Avenir Medium"/>
              </a:rPr>
              <a:t>What problem are we trying to solve?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</a:pPr>
            <a:r>
              <a:rPr lang="en" dirty="0" smtClean="0">
                <a:latin typeface="Garamond"/>
                <a:cs typeface="Garamond"/>
              </a:rPr>
              <a:t>Not </a:t>
            </a:r>
            <a:r>
              <a:rPr lang="en" dirty="0">
                <a:latin typeface="Garamond"/>
                <a:cs typeface="Garamond"/>
              </a:rPr>
              <a:t>enough </a:t>
            </a:r>
            <a:r>
              <a:rPr lang="en" dirty="0" smtClean="0">
                <a:latin typeface="Garamond"/>
                <a:cs typeface="Garamond"/>
              </a:rPr>
              <a:t>us</a:t>
            </a:r>
            <a:r>
              <a:rPr lang="en-US" dirty="0" smtClean="0">
                <a:latin typeface="Garamond"/>
                <a:cs typeface="Garamond"/>
              </a:rPr>
              <a:t>e</a:t>
            </a:r>
            <a:r>
              <a:rPr lang="en" dirty="0" smtClean="0">
                <a:latin typeface="Garamond"/>
                <a:cs typeface="Garamond"/>
              </a:rPr>
              <a:t> </a:t>
            </a:r>
            <a:r>
              <a:rPr lang="en" dirty="0">
                <a:latin typeface="Garamond"/>
                <a:cs typeface="Garamond"/>
              </a:rPr>
              <a:t>of encryption in applications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b="1" dirty="0">
                <a:solidFill>
                  <a:srgbClr val="FFFFFF"/>
                </a:solidFill>
                <a:latin typeface="Garamond"/>
                <a:cs typeface="Garamond"/>
              </a:rPr>
              <a:t>~40%</a:t>
            </a:r>
            <a:r>
              <a:rPr lang="en" dirty="0">
                <a:latin typeface="Garamond"/>
                <a:cs typeface="Garamond"/>
              </a:rPr>
              <a:t> of Firefox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3"/>
              </a:rPr>
              <a:t>pageloads</a:t>
            </a:r>
            <a:r>
              <a:rPr lang="en" dirty="0">
                <a:latin typeface="Garamond"/>
                <a:cs typeface="Garamond"/>
              </a:rPr>
              <a:t> are HTTPS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b="1" dirty="0">
                <a:solidFill>
                  <a:srgbClr val="FFFFFF"/>
                </a:solidFill>
                <a:latin typeface="Garamond"/>
                <a:cs typeface="Garamond"/>
              </a:rPr>
              <a:t>~64%</a:t>
            </a:r>
            <a:r>
              <a:rPr lang="en" dirty="0">
                <a:latin typeface="Garamond"/>
                <a:cs typeface="Garamond"/>
              </a:rPr>
              <a:t> of Firefox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4"/>
              </a:rPr>
              <a:t>HTTP transactions</a:t>
            </a:r>
            <a:r>
              <a:rPr lang="en" dirty="0">
                <a:latin typeface="Garamond"/>
                <a:cs typeface="Garamond"/>
              </a:rPr>
              <a:t> are HTTPS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b="1" dirty="0">
                <a:solidFill>
                  <a:srgbClr val="FFFFFF"/>
                </a:solidFill>
                <a:latin typeface="Garamond"/>
                <a:cs typeface="Garamond"/>
              </a:rPr>
              <a:t>~62%</a:t>
            </a:r>
            <a:r>
              <a:rPr lang="en" dirty="0">
                <a:latin typeface="Garamond"/>
                <a:cs typeface="Garamond"/>
              </a:rPr>
              <a:t> of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5"/>
              </a:rPr>
              <a:t>emails received</a:t>
            </a:r>
            <a:r>
              <a:rPr lang="en" dirty="0">
                <a:latin typeface="Garamond"/>
                <a:cs typeface="Garamond"/>
              </a:rPr>
              <a:t> by Gmail are over STARTTLS</a:t>
            </a:r>
          </a:p>
          <a:p>
            <a:pPr marL="514350" lvl="0" indent="-285750" rtl="0">
              <a:spcBef>
                <a:spcPts val="0"/>
              </a:spcBef>
              <a:buFont typeface="Arial"/>
              <a:buChar char="•"/>
            </a:pPr>
            <a:r>
              <a:rPr lang="en" dirty="0">
                <a:latin typeface="Garamond"/>
                <a:cs typeface="Garamond"/>
              </a:rPr>
              <a:t>Routers? Home gateways?</a:t>
            </a:r>
          </a:p>
          <a:p>
            <a:pPr lvl="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These numbers should be </a:t>
            </a:r>
            <a:r>
              <a:rPr lang="en" b="1" dirty="0">
                <a:solidFill>
                  <a:srgbClr val="FFFFFF"/>
                </a:solidFill>
                <a:latin typeface="Garamond"/>
                <a:cs typeface="Garamond"/>
              </a:rPr>
              <a:t>100%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Avenir Medium"/>
                <a:cs typeface="Avenir Medium"/>
              </a:rPr>
              <a:t>Security by Default</a:t>
            </a:r>
            <a:endParaRPr lang="en" dirty="0">
              <a:latin typeface="Avenir Medium"/>
              <a:cs typeface="Avenir Medium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>
                <a:latin typeface="Garamond"/>
                <a:cs typeface="Garamond"/>
              </a:rPr>
              <a:t>Everything we do on the net needs security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latin typeface="Garamond"/>
                <a:cs typeface="Garamond"/>
              </a:rPr>
              <a:t>Security needs to be automatic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latin typeface="Garamond"/>
                <a:cs typeface="Garamond"/>
              </a:rPr>
              <a:t>Let’s Encrypt on web servers is a good start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latin typeface="Garamond"/>
                <a:cs typeface="Garamond"/>
              </a:rPr>
              <a:t>We need to apply this automation to more CAs and more things</a:t>
            </a:r>
          </a:p>
          <a:p>
            <a:pPr>
              <a:spcBef>
                <a:spcPts val="0"/>
              </a:spcBef>
              <a:buNone/>
            </a:pPr>
            <a:r>
              <a:rPr lang="en" dirty="0">
                <a:latin typeface="Garamond"/>
                <a:cs typeface="Garamond"/>
              </a:rPr>
              <a:t>What is still running unsecured in your network?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Avenir Medium"/>
                <a:cs typeface="Avenir Medium"/>
              </a:rPr>
              <a:t>Getting a certificate is no fun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863000" y="1504950"/>
            <a:ext cx="5663592" cy="30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b="1" i="1" dirty="0">
                <a:latin typeface="Garamond"/>
                <a:cs typeface="Garamond"/>
              </a:rPr>
              <a:t>“I can’t f’ing figure out how to get a cert from [redacted] - kid you not...</a:t>
            </a:r>
          </a:p>
          <a:p>
            <a:pPr rtl="0">
              <a:spcBef>
                <a:spcPts val="0"/>
              </a:spcBef>
              <a:buNone/>
            </a:pPr>
            <a:r>
              <a:rPr lang="en" b="1" i="1" dirty="0">
                <a:latin typeface="Garamond"/>
                <a:cs typeface="Garamond"/>
              </a:rPr>
              <a:t>god help people that don’t know what a CSR is...</a:t>
            </a:r>
          </a:p>
          <a:p>
            <a:pPr rtl="0">
              <a:spcBef>
                <a:spcPts val="0"/>
              </a:spcBef>
              <a:buNone/>
            </a:pPr>
            <a:r>
              <a:rPr lang="en" b="1" i="1" dirty="0">
                <a:latin typeface="Garamond"/>
                <a:cs typeface="Garamond"/>
              </a:rPr>
              <a:t>I am like 45 minutes in”</a:t>
            </a:r>
          </a:p>
          <a:p>
            <a:pPr marL="2286000" indent="0" rtl="0">
              <a:spcBef>
                <a:spcPts val="0"/>
              </a:spcBef>
              <a:buNone/>
            </a:pPr>
            <a:r>
              <a:rPr lang="en" dirty="0">
                <a:latin typeface="Garamond"/>
                <a:cs typeface="Garamond"/>
              </a:rPr>
              <a:t>— Cullen Jennings, PhD</a:t>
            </a:r>
            <a:br>
              <a:rPr lang="en" dirty="0">
                <a:latin typeface="Garamond"/>
                <a:cs typeface="Garamond"/>
              </a:rPr>
            </a:br>
            <a:r>
              <a:rPr lang="en" dirty="0">
                <a:latin typeface="Garamond"/>
                <a:cs typeface="Garamond"/>
              </a:rPr>
              <a:t>    Cisco Fellow</a:t>
            </a:r>
            <a:br>
              <a:rPr lang="en" dirty="0">
                <a:latin typeface="Garamond"/>
                <a:cs typeface="Garamond"/>
              </a:rPr>
            </a:br>
            <a:r>
              <a:rPr lang="en" dirty="0">
                <a:latin typeface="Garamond"/>
                <a:cs typeface="Garamond"/>
              </a:rPr>
              <a:t>    Former IETF Area Director</a:t>
            </a:r>
          </a:p>
          <a:p>
            <a:pPr>
              <a:spcBef>
                <a:spcPts val="0"/>
              </a:spcBef>
              <a:buNone/>
            </a:pPr>
            <a:endParaRPr i="1" dirty="0">
              <a:latin typeface="Garamond"/>
              <a:cs typeface="Garamond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Avenir Black"/>
                <a:cs typeface="Avenir Black"/>
              </a:rPr>
              <a:t>Let’s do </a:t>
            </a:r>
            <a:r>
              <a:rPr lang="en-US" dirty="0" smtClean="0">
                <a:latin typeface="Avenir Black"/>
                <a:cs typeface="Avenir Black"/>
              </a:rPr>
              <a:t>DHCP </a:t>
            </a:r>
            <a:r>
              <a:rPr lang="en" dirty="0" smtClean="0">
                <a:latin typeface="Avenir Black"/>
                <a:cs typeface="Avenir Black"/>
              </a:rPr>
              <a:t>for </a:t>
            </a:r>
            <a:r>
              <a:rPr lang="en" dirty="0">
                <a:latin typeface="Avenir Black"/>
                <a:cs typeface="Avenir Black"/>
              </a:rPr>
              <a:t>certificates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Avenir Medium"/>
                <a:cs typeface="Avenir Medium"/>
              </a:rPr>
              <a:t>Initial efforts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>
              <a:latin typeface="Garamond"/>
              <a:cs typeface="Garamond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3"/>
              </a:rPr>
              <a:t>SSLMate</a:t>
            </a:r>
            <a:r>
              <a:rPr lang="en" dirty="0">
                <a:latin typeface="Garamond"/>
                <a:cs typeface="Garamond"/>
              </a:rPr>
              <a:t> - Consistent REST API to a bunch of existing CAs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4"/>
              </a:rPr>
              <a:t>CertSimple</a:t>
            </a:r>
            <a:r>
              <a:rPr lang="en" dirty="0">
                <a:latin typeface="Garamond"/>
                <a:cs typeface="Garamond"/>
              </a:rPr>
              <a:t> - Semi-automated EV certificates</a:t>
            </a:r>
          </a:p>
          <a:p>
            <a:pPr rtl="0"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5"/>
              </a:rPr>
              <a:t>Let’s Encrypt</a:t>
            </a:r>
            <a:r>
              <a:rPr lang="en" dirty="0">
                <a:latin typeface="Garamond"/>
                <a:cs typeface="Garamond"/>
              </a:rPr>
              <a:t> - A new CA only accessible through a REST API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Garamond"/>
                <a:cs typeface="Garamond"/>
              </a:rPr>
              <a:t>	</a:t>
            </a:r>
            <a:r>
              <a:rPr lang="en-US" dirty="0" smtClean="0">
                <a:latin typeface="Garamond"/>
                <a:cs typeface="Garamond"/>
              </a:rPr>
              <a:t>				</a:t>
            </a:r>
          </a:p>
          <a:p>
            <a:pPr lvl="0">
              <a:spcBef>
                <a:spcPts val="0"/>
              </a:spcBef>
              <a:buNone/>
            </a:pPr>
            <a:r>
              <a:rPr lang="en-US" i="1" dirty="0">
                <a:latin typeface="Garamond"/>
                <a:cs typeface="Garamond"/>
              </a:rPr>
              <a:t>	</a:t>
            </a:r>
            <a:r>
              <a:rPr lang="en-US" i="1" dirty="0" smtClean="0">
                <a:latin typeface="Garamond"/>
                <a:cs typeface="Garamond"/>
              </a:rPr>
              <a:t>				</a:t>
            </a:r>
          </a:p>
          <a:p>
            <a:pPr lvl="0">
              <a:spcBef>
                <a:spcPts val="0"/>
              </a:spcBef>
              <a:buNone/>
            </a:pPr>
            <a:r>
              <a:rPr lang="en-US" i="1" dirty="0">
                <a:latin typeface="Garamond"/>
                <a:cs typeface="Garamond"/>
              </a:rPr>
              <a:t>	</a:t>
            </a:r>
            <a:r>
              <a:rPr lang="en-US" i="1" dirty="0" smtClean="0">
                <a:latin typeface="Garamond"/>
                <a:cs typeface="Garamond"/>
              </a:rPr>
              <a:t>					</a:t>
            </a:r>
            <a:r>
              <a:rPr lang="en" i="1" dirty="0" smtClean="0">
                <a:latin typeface="Garamond"/>
                <a:cs typeface="Garamond"/>
              </a:rPr>
              <a:t>(</a:t>
            </a:r>
            <a:r>
              <a:rPr lang="en" i="1" dirty="0">
                <a:latin typeface="Garamond"/>
                <a:cs typeface="Garamond"/>
              </a:rPr>
              <a:t>more on Let’s Encrypt in a moment)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Avenir Medium"/>
                <a:cs typeface="Avenir Medium"/>
              </a:rPr>
              <a:t>ACME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 smtClean="0">
                <a:latin typeface="Garamond"/>
                <a:cs typeface="Garamond"/>
              </a:rPr>
              <a:t>“Automated </a:t>
            </a:r>
            <a:r>
              <a:rPr lang="en" dirty="0">
                <a:latin typeface="Garamond"/>
                <a:cs typeface="Garamond"/>
              </a:rPr>
              <a:t>Certificate Management … Environment?”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Goal: One REST API that all CAs can use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… so that it makes sense to build tooling into things like web </a:t>
            </a:r>
            <a:r>
              <a:rPr lang="en" dirty="0" smtClean="0">
                <a:latin typeface="Garamond"/>
                <a:cs typeface="Garamond"/>
              </a:rPr>
              <a:t>servers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>
                <a:latin typeface="Garamond"/>
                <a:cs typeface="Garamond"/>
              </a:rPr>
              <a:t>Currently implemented by Let’s Encrypt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 smtClean="0">
                <a:latin typeface="Garamond"/>
                <a:cs typeface="Garamond"/>
              </a:rPr>
              <a:t>There’s </a:t>
            </a:r>
            <a:r>
              <a:rPr lang="en" dirty="0">
                <a:latin typeface="Garamond"/>
                <a:cs typeface="Garamond"/>
              </a:rPr>
              <a:t>an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3"/>
              </a:rPr>
              <a:t>IETF working group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And an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4"/>
              </a:rPr>
              <a:t>Internet-Draft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>
                <a:latin typeface="Garamond"/>
                <a:cs typeface="Garamond"/>
              </a:rPr>
              <a:t>And you can </a:t>
            </a:r>
            <a:r>
              <a:rPr lang="en" u="sng" dirty="0">
                <a:solidFill>
                  <a:schemeClr val="hlink"/>
                </a:solidFill>
                <a:latin typeface="Garamond"/>
                <a:cs typeface="Garamond"/>
                <a:hlinkClick r:id="rId5"/>
              </a:rPr>
              <a:t>contribute</a:t>
            </a:r>
            <a:r>
              <a:rPr lang="en" dirty="0">
                <a:latin typeface="Garamond"/>
                <a:cs typeface="Garamond"/>
              </a:rPr>
              <a:t> on Github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Medium"/>
                <a:cs typeface="Avenir Medium"/>
              </a:rPr>
              <a:t>Getting a certificate with ACME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Garamond"/>
                <a:cs typeface="Garamond"/>
              </a:rPr>
              <a:t>Make an account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Garamond"/>
                <a:cs typeface="Garamond"/>
              </a:rPr>
              <a:t>Prove that you own some domains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Garamond"/>
                <a:cs typeface="Garamond"/>
              </a:rPr>
              <a:t>Issue a certificate for that domain</a:t>
            </a:r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67417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2"/>
          <p:cNvSpPr/>
          <p:nvPr/>
        </p:nvSpPr>
        <p:spPr>
          <a:xfrm>
            <a:off x="1102212" y="3052481"/>
            <a:ext cx="6937202" cy="1499348"/>
          </a:xfrm>
          <a:prstGeom prst="rect">
            <a:avLst/>
          </a:prstGeom>
          <a:solidFill>
            <a:schemeClr val="tx1"/>
          </a:solidFill>
          <a:ln w="76200" cap="flat" cmpd="sng">
            <a:solidFill>
              <a:schemeClr val="accent6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Medium"/>
                <a:cs typeface="Avenir Medium"/>
              </a:rPr>
              <a:t>Make an account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Create a key pair – this will be the “password” for your account</a:t>
            </a:r>
          </a:p>
          <a:p>
            <a:r>
              <a:rPr lang="en-US" dirty="0" smtClean="0">
                <a:latin typeface="Garamond"/>
                <a:cs typeface="Garamond"/>
              </a:rPr>
              <a:t>(All future messages to the server will be signed with this key pair)</a:t>
            </a:r>
          </a:p>
          <a:p>
            <a:r>
              <a:rPr lang="en-US" dirty="0" smtClean="0">
                <a:latin typeface="Garamond"/>
                <a:cs typeface="Garamond"/>
              </a:rPr>
              <a:t>Register the key pair with the CA, along with contact info</a:t>
            </a:r>
            <a:endParaRPr lang="en-US" dirty="0">
              <a:latin typeface="Garamond"/>
              <a:cs typeface="Garamon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263" y="3268755"/>
            <a:ext cx="67691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78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2"/>
          <p:cNvSpPr/>
          <p:nvPr/>
        </p:nvSpPr>
        <p:spPr>
          <a:xfrm>
            <a:off x="1102212" y="3061004"/>
            <a:ext cx="6937202" cy="1499348"/>
          </a:xfrm>
          <a:prstGeom prst="rect">
            <a:avLst/>
          </a:prstGeom>
          <a:solidFill>
            <a:schemeClr val="tx1"/>
          </a:solidFill>
          <a:ln w="76200" cap="flat" cmpd="sng">
            <a:solidFill>
              <a:schemeClr val="accent6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Medium"/>
                <a:cs typeface="Avenir Medium"/>
              </a:rPr>
              <a:t>Prove you own some domains (1)</a:t>
            </a:r>
            <a:endParaRPr lang="en-US" dirty="0">
              <a:latin typeface="Avenir Medium"/>
              <a:cs typeface="Avenir Medium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Garamond"/>
                <a:cs typeface="Garamond"/>
              </a:rPr>
              <a:t>First you tell the server that you would like to be authorized for </a:t>
            </a:r>
            <a:r>
              <a:rPr lang="en-US" b="1" dirty="0" err="1">
                <a:solidFill>
                  <a:srgbClr val="FFFFFF"/>
                </a:solidFill>
                <a:latin typeface="Garamond"/>
                <a:cs typeface="Garamond"/>
              </a:rPr>
              <a:t>example.com</a:t>
            </a:r>
            <a:endParaRPr lang="en-US" b="1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dirty="0" smtClean="0">
                <a:latin typeface="Garamond"/>
                <a:cs typeface="Garamond"/>
              </a:rPr>
              <a:t>The server will ask you to prove that you control </a:t>
            </a:r>
            <a:r>
              <a:rPr lang="en-US" b="1" dirty="0" err="1">
                <a:solidFill>
                  <a:srgbClr val="FFFFFF"/>
                </a:solidFill>
                <a:latin typeface="Garamond"/>
                <a:cs typeface="Garamond"/>
              </a:rPr>
              <a:t>example.com</a:t>
            </a:r>
            <a:endParaRPr lang="en-US" b="1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is-IS" dirty="0" smtClean="0">
                <a:latin typeface="Garamond"/>
                <a:cs typeface="Garamond"/>
              </a:rPr>
              <a:t>… by completing a </a:t>
            </a:r>
            <a:r>
              <a:rPr lang="is-IS" b="1" dirty="0" smtClean="0">
                <a:solidFill>
                  <a:srgbClr val="FFFFFF"/>
                </a:solidFill>
                <a:latin typeface="Garamond"/>
                <a:cs typeface="Garamond"/>
              </a:rPr>
              <a:t>challenge</a:t>
            </a:r>
            <a:r>
              <a:rPr lang="is-IS" dirty="0" smtClean="0">
                <a:solidFill>
                  <a:srgbClr val="FFFFFF"/>
                </a:solidFill>
                <a:latin typeface="Garamond"/>
                <a:cs typeface="Garamond"/>
              </a:rPr>
              <a:t>, </a:t>
            </a:r>
            <a:r>
              <a:rPr lang="is-IS" dirty="0">
                <a:latin typeface="Garamond"/>
                <a:cs typeface="Garamond"/>
              </a:rPr>
              <a:t>like provisioning a file on </a:t>
            </a:r>
            <a:r>
              <a:rPr lang="is-IS" b="1" dirty="0" smtClean="0">
                <a:solidFill>
                  <a:srgbClr val="FFFFFF"/>
                </a:solidFill>
                <a:latin typeface="Garamond"/>
                <a:cs typeface="Garamond"/>
              </a:rPr>
              <a:t>http://example.com</a:t>
            </a:r>
            <a:endParaRPr lang="en-US" b="1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3284847"/>
            <a:ext cx="67691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10466"/>
      </p:ext>
    </p:extLst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742</Words>
  <Application>Microsoft Macintosh PowerPoint</Application>
  <PresentationFormat>On-screen Show (16:9)</PresentationFormat>
  <Paragraphs>89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Avenir Black</vt:lpstr>
      <vt:lpstr>Avenir Medium</vt:lpstr>
      <vt:lpstr>Average</vt:lpstr>
      <vt:lpstr>Garamond</vt:lpstr>
      <vt:lpstr>Oswald</vt:lpstr>
      <vt:lpstr>Arial</vt:lpstr>
      <vt:lpstr>slate</vt:lpstr>
      <vt:lpstr>Automated Certificate Management</vt:lpstr>
      <vt:lpstr>What problem are we trying to solve?</vt:lpstr>
      <vt:lpstr>Getting a certificate is no fun</vt:lpstr>
      <vt:lpstr>Let’s do DHCP for certificates</vt:lpstr>
      <vt:lpstr>Initial efforts</vt:lpstr>
      <vt:lpstr>ACME</vt:lpstr>
      <vt:lpstr>Getting a certificate with ACME</vt:lpstr>
      <vt:lpstr>Make an account</vt:lpstr>
      <vt:lpstr>Prove you own some domains (1)</vt:lpstr>
      <vt:lpstr>Prove you own some domains (2)</vt:lpstr>
      <vt:lpstr>Issue a certificate</vt:lpstr>
      <vt:lpstr>Register → Authorize → Issue</vt:lpstr>
      <vt:lpstr>And if anything should go wrong…</vt:lpstr>
      <vt:lpstr>PowerPoint Presentation</vt:lpstr>
      <vt:lpstr>Let’s Encrypt is a new CA</vt:lpstr>
      <vt:lpstr>How to get a certificate</vt:lpstr>
      <vt:lpstr>How to get a certificate</vt:lpstr>
      <vt:lpstr>How to get a certificate</vt:lpstr>
      <vt:lpstr>Up and to the right!</vt:lpstr>
      <vt:lpstr>Security by Default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Certificate Management (ACME)</dc:title>
  <cp:lastModifiedBy>randy</cp:lastModifiedBy>
  <cp:revision>19</cp:revision>
  <dcterms:modified xsi:type="dcterms:W3CDTF">2015-11-16T08:17:59Z</dcterms:modified>
</cp:coreProperties>
</file>