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93" r:id="rId6"/>
    <p:sldId id="275" r:id="rId7"/>
    <p:sldId id="260" r:id="rId8"/>
    <p:sldId id="261" r:id="rId9"/>
    <p:sldId id="262" r:id="rId10"/>
    <p:sldId id="263" r:id="rId11"/>
    <p:sldId id="301" r:id="rId12"/>
    <p:sldId id="306" r:id="rId13"/>
    <p:sldId id="267" r:id="rId14"/>
    <p:sldId id="290" r:id="rId15"/>
    <p:sldId id="291" r:id="rId16"/>
    <p:sldId id="294" r:id="rId17"/>
    <p:sldId id="295" r:id="rId18"/>
    <p:sldId id="274" r:id="rId19"/>
    <p:sldId id="292" r:id="rId20"/>
    <p:sldId id="282" r:id="rId21"/>
    <p:sldId id="269" r:id="rId22"/>
    <p:sldId id="271" r:id="rId23"/>
    <p:sldId id="272" r:id="rId24"/>
    <p:sldId id="273" r:id="rId25"/>
    <p:sldId id="280" r:id="rId26"/>
    <p:sldId id="296" r:id="rId27"/>
    <p:sldId id="281" r:id="rId28"/>
    <p:sldId id="276" r:id="rId29"/>
    <p:sldId id="283" r:id="rId30"/>
    <p:sldId id="277" r:id="rId31"/>
    <p:sldId id="284" r:id="rId32"/>
    <p:sldId id="278" r:id="rId33"/>
    <p:sldId id="285" r:id="rId34"/>
    <p:sldId id="279" r:id="rId35"/>
    <p:sldId id="286" r:id="rId36"/>
    <p:sldId id="304" r:id="rId37"/>
    <p:sldId id="302" r:id="rId38"/>
    <p:sldId id="303" r:id="rId39"/>
    <p:sldId id="305" r:id="rId40"/>
    <p:sldId id="287" r:id="rId41"/>
    <p:sldId id="288" r:id="rId42"/>
    <p:sldId id="297" r:id="rId43"/>
    <p:sldId id="298" r:id="rId44"/>
    <p:sldId id="307" r:id="rId45"/>
    <p:sldId id="308" r:id="rId46"/>
    <p:sldId id="299" r:id="rId47"/>
    <p:sldId id="30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009"/>
    <p:restoredTop sz="86152"/>
  </p:normalViewPr>
  <p:slideViewPr>
    <p:cSldViewPr snapToGrid="0" snapToObjects="1">
      <p:cViewPr>
        <p:scale>
          <a:sx n="131" d="100"/>
          <a:sy n="131" d="100"/>
        </p:scale>
        <p:origin x="-144" y="-60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localhost/Users/remco/1000%20dollar%20exchange/Euro-IX%20data%20July.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localhost/Users/remco/1000%20dollar%20exchange/Euro-IX%20data%20July.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localhost/Users/remco/1000%20dollar%20exchange/Euro-IX%20data%20July.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localhost/Users/remco/1000%20dollar%20exchange/Euro-IX%20data%20July.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localhost/Users/remco/1000%20dollar%20exchange/thousand%20dollar%20IX%20-%20euroix%20data.xlsx" TargetMode="External"/></Relationships>
</file>

<file path=ppt/charts/_rels/chart6.xml.rels><?xml version="1.0" encoding="UTF-8" standalone="yes"?>
<Relationships xmlns="http://schemas.openxmlformats.org/package/2006/relationships"><Relationship Id="rId1" Type="http://schemas.microsoft.com/office/2011/relationships/chartStyle" Target="style6.xml"/><Relationship Id="rId2" Type="http://schemas.microsoft.com/office/2011/relationships/chartColorStyle" Target="colors6.xml"/><Relationship Id="rId3" Type="http://schemas.openxmlformats.org/officeDocument/2006/relationships/oleObject" Target="file://localhost/Users/remco/1000%20dollar%20exchange/Euro-IX%20data%20Jul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Traffic</c:v>
          </c:tx>
          <c:spPr>
            <a:solidFill>
              <a:schemeClr val="accent1"/>
            </a:solidFill>
            <a:ln>
              <a:noFill/>
            </a:ln>
            <a:effectLst/>
          </c:spPr>
          <c:invertIfNegative val="0"/>
          <c:cat>
            <c:strRef>
              <c:f>All!$A$53:$A$206</c:f>
              <c:strCache>
                <c:ptCount val="154"/>
                <c:pt idx="0">
                  <c:v>PTT Lajeado (LAJ)</c:v>
                </c:pt>
                <c:pt idx="1">
                  <c:v>WPG-IX </c:v>
                </c:pt>
                <c:pt idx="2">
                  <c:v>PTT Paulista Central / São Carlos (SCA)</c:v>
                </c:pt>
                <c:pt idx="3">
                  <c:v>GraX</c:v>
                </c:pt>
                <c:pt idx="4">
                  <c:v>PTT Manaus (MAO)</c:v>
                </c:pt>
                <c:pt idx="5">
                  <c:v>Benin-IX</c:v>
                </c:pt>
                <c:pt idx="6">
                  <c:v>IXScotland</c:v>
                </c:pt>
                <c:pt idx="7">
                  <c:v>EuskoNIX</c:v>
                </c:pt>
                <c:pt idx="8">
                  <c:v>PTT Cuiaba (CGB)</c:v>
                </c:pt>
                <c:pt idx="9">
                  <c:v>PTT São José do Rio Preto (SJP)</c:v>
                </c:pt>
                <c:pt idx="10">
                  <c:v>Netnod - Lulea</c:v>
                </c:pt>
                <c:pt idx="11">
                  <c:v>Mbix</c:v>
                </c:pt>
                <c:pt idx="12">
                  <c:v>PTT Caxias do Sul (CXJ)</c:v>
                </c:pt>
                <c:pt idx="13">
                  <c:v>SIX Kosice</c:v>
                </c:pt>
                <c:pt idx="14">
                  <c:v>TIX Tuscany</c:v>
                </c:pt>
                <c:pt idx="15">
                  <c:v>PTT Campina Grande (CPV)</c:v>
                </c:pt>
                <c:pt idx="16">
                  <c:v>TTIX</c:v>
                </c:pt>
                <c:pt idx="17">
                  <c:v>MOZ-IX</c:v>
                </c:pt>
                <c:pt idx="18">
                  <c:v>AZIX</c:v>
                </c:pt>
                <c:pt idx="19">
                  <c:v>PTT Maringa (MGF)</c:v>
                </c:pt>
                <c:pt idx="20">
                  <c:v>PTT São José dos Campos (SJC)</c:v>
                </c:pt>
                <c:pt idx="21">
                  <c:v>NPIX</c:v>
                </c:pt>
                <c:pt idx="22">
                  <c:v>Beirut-IX</c:v>
                </c:pt>
                <c:pt idx="23">
                  <c:v>KZN-IX</c:v>
                </c:pt>
                <c:pt idx="24">
                  <c:v>IX-Australia / SA-IX</c:v>
                </c:pt>
                <c:pt idx="25">
                  <c:v>KM-IX</c:v>
                </c:pt>
                <c:pt idx="26">
                  <c:v>TLLIX</c:v>
                </c:pt>
                <c:pt idx="27">
                  <c:v>YYCIX</c:v>
                </c:pt>
                <c:pt idx="28">
                  <c:v>UIXP</c:v>
                </c:pt>
                <c:pt idx="29">
                  <c:v>PTT Belem (BEL)</c:v>
                </c:pt>
                <c:pt idx="30">
                  <c:v>FR-IX</c:v>
                </c:pt>
                <c:pt idx="31">
                  <c:v>GN-IX</c:v>
                </c:pt>
                <c:pt idx="32">
                  <c:v>PTT Vitória (VIX)</c:v>
                </c:pt>
                <c:pt idx="33">
                  <c:v>VLV-IX</c:v>
                </c:pt>
                <c:pt idx="34">
                  <c:v>IXPN</c:v>
                </c:pt>
                <c:pt idx="35">
                  <c:v>TIX - Tanzania</c:v>
                </c:pt>
                <c:pt idx="36">
                  <c:v>PTT Recife (PE)</c:v>
                </c:pt>
                <c:pt idx="37">
                  <c:v>RINEX</c:v>
                </c:pt>
                <c:pt idx="38">
                  <c:v>TREX</c:v>
                </c:pt>
                <c:pt idx="39">
                  <c:v>CAIX</c:v>
                </c:pt>
                <c:pt idx="40">
                  <c:v>PTT Natal (NAT)</c:v>
                </c:pt>
                <c:pt idx="41">
                  <c:v>ULN-IX</c:v>
                </c:pt>
                <c:pt idx="42">
                  <c:v>PTT Goiânia (GYN)</c:v>
                </c:pt>
                <c:pt idx="43">
                  <c:v>PTT Florianópolis (SC)</c:v>
                </c:pt>
                <c:pt idx="44">
                  <c:v>CIXP</c:v>
                </c:pt>
                <c:pt idx="45">
                  <c:v>LINX NoVA</c:v>
                </c:pt>
                <c:pt idx="46">
                  <c:v>MadIX</c:v>
                </c:pt>
                <c:pt idx="47">
                  <c:v>Telx Dallas</c:v>
                </c:pt>
                <c:pt idx="48">
                  <c:v>PTT Salvador (BA)</c:v>
                </c:pt>
                <c:pt idx="49">
                  <c:v>VSIX</c:v>
                </c:pt>
                <c:pt idx="50">
                  <c:v>N-IX</c:v>
                </c:pt>
                <c:pt idx="51">
                  <c:v>AMS-IX Caribbean</c:v>
                </c:pt>
                <c:pt idx="52">
                  <c:v>SFMIX</c:v>
                </c:pt>
                <c:pt idx="53">
                  <c:v>PTT Londrina (LDA)</c:v>
                </c:pt>
                <c:pt idx="54">
                  <c:v>PTT Belo Horizonte (MG)</c:v>
                </c:pt>
                <c:pt idx="55">
                  <c:v>IX-Australia / QLD-IX</c:v>
                </c:pt>
                <c:pt idx="56">
                  <c:v>NIX.SK</c:v>
                </c:pt>
                <c:pt idx="57">
                  <c:v>BDIX</c:v>
                </c:pt>
                <c:pt idx="58">
                  <c:v>PTT Fortaleza (CE)</c:v>
                </c:pt>
                <c:pt idx="59">
                  <c:v>Phoenix-IX</c:v>
                </c:pt>
                <c:pt idx="60">
                  <c:v>CINX</c:v>
                </c:pt>
                <c:pt idx="61">
                  <c:v>PTT Campinas (CAS)</c:v>
                </c:pt>
                <c:pt idx="62">
                  <c:v>Netnod - Sundsvall</c:v>
                </c:pt>
                <c:pt idx="63">
                  <c:v>OmahaIX</c:v>
                </c:pt>
                <c:pt idx="64">
                  <c:v>Netnod - Gothenburg</c:v>
                </c:pt>
                <c:pt idx="65">
                  <c:v>LIX Poland</c:v>
                </c:pt>
                <c:pt idx="66">
                  <c:v>PhopenIX</c:v>
                </c:pt>
                <c:pt idx="67">
                  <c:v>PTT Brasilia (DF)</c:v>
                </c:pt>
                <c:pt idx="68">
                  <c:v>Lyonix</c:v>
                </c:pt>
                <c:pt idx="69">
                  <c:v>RIX</c:v>
                </c:pt>
                <c:pt idx="70">
                  <c:v>Telx Phoenix</c:v>
                </c:pt>
                <c:pt idx="71">
                  <c:v>IX.LODZ</c:v>
                </c:pt>
                <c:pt idx="72">
                  <c:v>IX-Australia / WAIX</c:v>
                </c:pt>
                <c:pt idx="73">
                  <c:v>CIX</c:v>
                </c:pt>
                <c:pt idx="74">
                  <c:v>AMS-IX HK</c:v>
                </c:pt>
                <c:pt idx="75">
                  <c:v>AMS-IX NY</c:v>
                </c:pt>
                <c:pt idx="76">
                  <c:v>DE-CIX Munich</c:v>
                </c:pt>
                <c:pt idx="77">
                  <c:v>LAIIX</c:v>
                </c:pt>
                <c:pt idx="78">
                  <c:v>Crimea-IX</c:v>
                </c:pt>
                <c:pt idx="79">
                  <c:v>NameX</c:v>
                </c:pt>
                <c:pt idx="80">
                  <c:v>SFINX</c:v>
                </c:pt>
                <c:pt idx="81">
                  <c:v>IX-Australia / VIC-IX</c:v>
                </c:pt>
                <c:pt idx="82">
                  <c:v>SOLIX</c:v>
                </c:pt>
                <c:pt idx="83">
                  <c:v>PTT Curitiba (PR)</c:v>
                </c:pt>
                <c:pt idx="84">
                  <c:v>MyIX</c:v>
                </c:pt>
                <c:pt idx="85">
                  <c:v>JINX</c:v>
                </c:pt>
                <c:pt idx="86">
                  <c:v>IXManchester</c:v>
                </c:pt>
                <c:pt idx="87">
                  <c:v>GR-IX</c:v>
                </c:pt>
                <c:pt idx="88">
                  <c:v>GIGAPIX (FCCN)</c:v>
                </c:pt>
                <c:pt idx="89">
                  <c:v>UAE-IX</c:v>
                </c:pt>
                <c:pt idx="90">
                  <c:v>LU-CIX</c:v>
                </c:pt>
                <c:pt idx="91">
                  <c:v>Ronix</c:v>
                </c:pt>
                <c:pt idx="92">
                  <c:v>Netnod / COMIX</c:v>
                </c:pt>
                <c:pt idx="93">
                  <c:v>INXS</c:v>
                </c:pt>
                <c:pt idx="94">
                  <c:v>SIX  - Slovenia</c:v>
                </c:pt>
                <c:pt idx="95">
                  <c:v>SGIX</c:v>
                </c:pt>
                <c:pt idx="96">
                  <c:v>JPIX Osaka</c:v>
                </c:pt>
                <c:pt idx="97">
                  <c:v>JPNAP Tokyo II</c:v>
                </c:pt>
                <c:pt idx="98">
                  <c:v>FICIX</c:v>
                </c:pt>
                <c:pt idx="99">
                  <c:v>DIX</c:v>
                </c:pt>
                <c:pt idx="100">
                  <c:v>DE-CIX Hamburg</c:v>
                </c:pt>
                <c:pt idx="101">
                  <c:v>SIX Bratislava</c:v>
                </c:pt>
                <c:pt idx="102">
                  <c:v>DE-CIX NY</c:v>
                </c:pt>
                <c:pt idx="103">
                  <c:v>NIXI</c:v>
                </c:pt>
                <c:pt idx="104">
                  <c:v>NAP Africa</c:v>
                </c:pt>
                <c:pt idx="105">
                  <c:v>TWIX</c:v>
                </c:pt>
                <c:pt idx="106">
                  <c:v>NWAX</c:v>
                </c:pt>
                <c:pt idx="107">
                  <c:v>InterLAN</c:v>
                </c:pt>
                <c:pt idx="108">
                  <c:v>TOP-IX</c:v>
                </c:pt>
                <c:pt idx="109">
                  <c:v>KRS-IX</c:v>
                </c:pt>
                <c:pt idx="110">
                  <c:v>IX-Australia / NSW-IX</c:v>
                </c:pt>
                <c:pt idx="111">
                  <c:v>NIX - Oslo</c:v>
                </c:pt>
                <c:pt idx="112">
                  <c:v>Telx New York</c:v>
                </c:pt>
                <c:pt idx="113">
                  <c:v>Swissix</c:v>
                </c:pt>
                <c:pt idx="114">
                  <c:v>STHIX</c:v>
                </c:pt>
                <c:pt idx="115">
                  <c:v>PTT Porto Alegre (RS)</c:v>
                </c:pt>
                <c:pt idx="116">
                  <c:v>PTT Rio de Janeiro (RJ)</c:v>
                </c:pt>
                <c:pt idx="117">
                  <c:v>INEX</c:v>
                </c:pt>
                <c:pt idx="118">
                  <c:v>BNIX</c:v>
                </c:pt>
                <c:pt idx="119">
                  <c:v>BIX.BG</c:v>
                </c:pt>
                <c:pt idx="120">
                  <c:v>BCIX</c:v>
                </c:pt>
                <c:pt idx="121">
                  <c:v>JPNAP Osaka</c:v>
                </c:pt>
                <c:pt idx="122">
                  <c:v>B-IX (Balkan-IX)</c:v>
                </c:pt>
                <c:pt idx="123">
                  <c:v>LoNAP</c:v>
                </c:pt>
                <c:pt idx="124">
                  <c:v>NetIX</c:v>
                </c:pt>
                <c:pt idx="125">
                  <c:v>Peering.cz</c:v>
                </c:pt>
                <c:pt idx="126">
                  <c:v>TPIX</c:v>
                </c:pt>
                <c:pt idx="127">
                  <c:v>TORIX</c:v>
                </c:pt>
                <c:pt idx="128">
                  <c:v>THINX</c:v>
                </c:pt>
                <c:pt idx="129">
                  <c:v>ESPANIX</c:v>
                </c:pt>
                <c:pt idx="130">
                  <c:v>BIX Budapest</c:v>
                </c:pt>
                <c:pt idx="131">
                  <c:v>MIX-IT</c:v>
                </c:pt>
                <c:pt idx="132">
                  <c:v>VIX</c:v>
                </c:pt>
                <c:pt idx="133">
                  <c:v>Telx Atlanta</c:v>
                </c:pt>
                <c:pt idx="134">
                  <c:v>DTEL-IX</c:v>
                </c:pt>
                <c:pt idx="135">
                  <c:v>PLIX</c:v>
                </c:pt>
                <c:pt idx="136">
                  <c:v>NIX.CZ</c:v>
                </c:pt>
                <c:pt idx="137">
                  <c:v>JPIX Tokyo</c:v>
                </c:pt>
                <c:pt idx="138">
                  <c:v>France-IX</c:v>
                </c:pt>
                <c:pt idx="139">
                  <c:v>UA-IX</c:v>
                </c:pt>
                <c:pt idx="140">
                  <c:v>ECIX (all pops)</c:v>
                </c:pt>
                <c:pt idx="141">
                  <c:v>Giganet</c:v>
                </c:pt>
                <c:pt idx="142">
                  <c:v>SIX - Seattle</c:v>
                </c:pt>
                <c:pt idx="143">
                  <c:v>NYIIX</c:v>
                </c:pt>
                <c:pt idx="144">
                  <c:v>JPNAP Tokyo I</c:v>
                </c:pt>
                <c:pt idx="145">
                  <c:v>HKIX</c:v>
                </c:pt>
                <c:pt idx="146">
                  <c:v>PTT São Paulo (SP)</c:v>
                </c:pt>
                <c:pt idx="147">
                  <c:v>Netnod - Stockhom</c:v>
                </c:pt>
                <c:pt idx="148">
                  <c:v>NL-IX</c:v>
                </c:pt>
                <c:pt idx="149">
                  <c:v>MSK-IX</c:v>
                </c:pt>
                <c:pt idx="150">
                  <c:v>DataIX</c:v>
                </c:pt>
                <c:pt idx="151">
                  <c:v>LINX</c:v>
                </c:pt>
                <c:pt idx="152">
                  <c:v>AMS-IX</c:v>
                </c:pt>
                <c:pt idx="153">
                  <c:v>DE-CIX Frankfurt</c:v>
                </c:pt>
              </c:strCache>
            </c:strRef>
          </c:cat>
          <c:val>
            <c:numRef>
              <c:f>All!$C$53:$C$206</c:f>
              <c:numCache>
                <c:formatCode>0.00</c:formatCode>
                <c:ptCount val="154"/>
                <c:pt idx="0">
                  <c:v>3.072</c:v>
                </c:pt>
                <c:pt idx="1">
                  <c:v>20.48</c:v>
                </c:pt>
                <c:pt idx="2">
                  <c:v>20.48</c:v>
                </c:pt>
                <c:pt idx="3">
                  <c:v>23.552</c:v>
                </c:pt>
                <c:pt idx="4">
                  <c:v>30.72</c:v>
                </c:pt>
                <c:pt idx="5">
                  <c:v>51.2</c:v>
                </c:pt>
                <c:pt idx="6">
                  <c:v>66.56</c:v>
                </c:pt>
                <c:pt idx="7">
                  <c:v>71.0656</c:v>
                </c:pt>
                <c:pt idx="8">
                  <c:v>71.68000000000001</c:v>
                </c:pt>
                <c:pt idx="9">
                  <c:v>71.68000000000001</c:v>
                </c:pt>
                <c:pt idx="10">
                  <c:v>281.6</c:v>
                </c:pt>
                <c:pt idx="11">
                  <c:v>339.968</c:v>
                </c:pt>
                <c:pt idx="12">
                  <c:v>348.16</c:v>
                </c:pt>
                <c:pt idx="13">
                  <c:v>368.64</c:v>
                </c:pt>
                <c:pt idx="14">
                  <c:v>369.664</c:v>
                </c:pt>
                <c:pt idx="15">
                  <c:v>378.88</c:v>
                </c:pt>
                <c:pt idx="16">
                  <c:v>389.12</c:v>
                </c:pt>
                <c:pt idx="17">
                  <c:v>409.6</c:v>
                </c:pt>
                <c:pt idx="18">
                  <c:v>501.76</c:v>
                </c:pt>
                <c:pt idx="19">
                  <c:v>569.3440000000001</c:v>
                </c:pt>
                <c:pt idx="20">
                  <c:v>573.4400000000001</c:v>
                </c:pt>
                <c:pt idx="21">
                  <c:v>593.92</c:v>
                </c:pt>
                <c:pt idx="22">
                  <c:v>604.16</c:v>
                </c:pt>
                <c:pt idx="23">
                  <c:v>614.4</c:v>
                </c:pt>
                <c:pt idx="24">
                  <c:v>703.488</c:v>
                </c:pt>
                <c:pt idx="25">
                  <c:v>716.8</c:v>
                </c:pt>
                <c:pt idx="26">
                  <c:v>880.64</c:v>
                </c:pt>
                <c:pt idx="27">
                  <c:v>942.08</c:v>
                </c:pt>
                <c:pt idx="28">
                  <c:v>942.08</c:v>
                </c:pt>
                <c:pt idx="29">
                  <c:v>1126.4</c:v>
                </c:pt>
                <c:pt idx="30">
                  <c:v>1198.08</c:v>
                </c:pt>
                <c:pt idx="31">
                  <c:v>1269.76</c:v>
                </c:pt>
                <c:pt idx="32">
                  <c:v>1300.48</c:v>
                </c:pt>
                <c:pt idx="33">
                  <c:v>1310.72</c:v>
                </c:pt>
                <c:pt idx="34">
                  <c:v>1392.64</c:v>
                </c:pt>
                <c:pt idx="35">
                  <c:v>1413.12</c:v>
                </c:pt>
                <c:pt idx="36">
                  <c:v>1433.6</c:v>
                </c:pt>
                <c:pt idx="37">
                  <c:v>1466.368</c:v>
                </c:pt>
                <c:pt idx="38">
                  <c:v>1536.0</c:v>
                </c:pt>
                <c:pt idx="39">
                  <c:v>1587.2</c:v>
                </c:pt>
                <c:pt idx="40">
                  <c:v>1771.52</c:v>
                </c:pt>
                <c:pt idx="41">
                  <c:v>1812.48</c:v>
                </c:pt>
                <c:pt idx="42">
                  <c:v>1884.16</c:v>
                </c:pt>
                <c:pt idx="43">
                  <c:v>1945.6</c:v>
                </c:pt>
                <c:pt idx="44">
                  <c:v>1986.56</c:v>
                </c:pt>
                <c:pt idx="45">
                  <c:v>2127.872</c:v>
                </c:pt>
                <c:pt idx="46">
                  <c:v>2355.2</c:v>
                </c:pt>
                <c:pt idx="47">
                  <c:v>2918.4</c:v>
                </c:pt>
                <c:pt idx="48">
                  <c:v>2918.4</c:v>
                </c:pt>
                <c:pt idx="49">
                  <c:v>3020.8</c:v>
                </c:pt>
                <c:pt idx="50">
                  <c:v>3481.6</c:v>
                </c:pt>
                <c:pt idx="51">
                  <c:v>3613.696</c:v>
                </c:pt>
                <c:pt idx="52">
                  <c:v>3788.8</c:v>
                </c:pt>
                <c:pt idx="53">
                  <c:v>3850.24</c:v>
                </c:pt>
                <c:pt idx="54">
                  <c:v>3860.48</c:v>
                </c:pt>
                <c:pt idx="55">
                  <c:v>4352.0</c:v>
                </c:pt>
                <c:pt idx="56">
                  <c:v>4505.6</c:v>
                </c:pt>
                <c:pt idx="57">
                  <c:v>5120.0</c:v>
                </c:pt>
                <c:pt idx="58">
                  <c:v>5345.28</c:v>
                </c:pt>
                <c:pt idx="59">
                  <c:v>6041.6</c:v>
                </c:pt>
                <c:pt idx="60">
                  <c:v>6144.0</c:v>
                </c:pt>
                <c:pt idx="61">
                  <c:v>6318.08</c:v>
                </c:pt>
                <c:pt idx="62">
                  <c:v>6348.8</c:v>
                </c:pt>
                <c:pt idx="63">
                  <c:v>7045.12</c:v>
                </c:pt>
                <c:pt idx="64">
                  <c:v>7372.8</c:v>
                </c:pt>
                <c:pt idx="65">
                  <c:v>7424.0</c:v>
                </c:pt>
                <c:pt idx="66">
                  <c:v>7956.48</c:v>
                </c:pt>
                <c:pt idx="67">
                  <c:v>8560.639999999989</c:v>
                </c:pt>
                <c:pt idx="68">
                  <c:v>9011.2</c:v>
                </c:pt>
                <c:pt idx="69">
                  <c:v>9011.2</c:v>
                </c:pt>
                <c:pt idx="70">
                  <c:v>9420.799999999988</c:v>
                </c:pt>
                <c:pt idx="71">
                  <c:v>9666.559999999983</c:v>
                </c:pt>
                <c:pt idx="72">
                  <c:v>12113.92</c:v>
                </c:pt>
                <c:pt idx="73">
                  <c:v>12636.16</c:v>
                </c:pt>
                <c:pt idx="74">
                  <c:v>12959.744</c:v>
                </c:pt>
                <c:pt idx="75">
                  <c:v>13348.864</c:v>
                </c:pt>
                <c:pt idx="76">
                  <c:v>14336.0</c:v>
                </c:pt>
                <c:pt idx="77">
                  <c:v>16076.8</c:v>
                </c:pt>
                <c:pt idx="78">
                  <c:v>16384.0</c:v>
                </c:pt>
                <c:pt idx="79">
                  <c:v>18432.0</c:v>
                </c:pt>
                <c:pt idx="80">
                  <c:v>18944.0</c:v>
                </c:pt>
                <c:pt idx="81">
                  <c:v>19148.8</c:v>
                </c:pt>
                <c:pt idx="82">
                  <c:v>19681.28</c:v>
                </c:pt>
                <c:pt idx="83">
                  <c:v>21360.64</c:v>
                </c:pt>
                <c:pt idx="84">
                  <c:v>22528.0</c:v>
                </c:pt>
                <c:pt idx="85">
                  <c:v>23859.2</c:v>
                </c:pt>
                <c:pt idx="86">
                  <c:v>24166.4</c:v>
                </c:pt>
                <c:pt idx="87">
                  <c:v>24576.0</c:v>
                </c:pt>
                <c:pt idx="88">
                  <c:v>25395.2</c:v>
                </c:pt>
                <c:pt idx="89">
                  <c:v>26316.8</c:v>
                </c:pt>
                <c:pt idx="90">
                  <c:v>28672.0</c:v>
                </c:pt>
                <c:pt idx="91">
                  <c:v>29409.28</c:v>
                </c:pt>
                <c:pt idx="92">
                  <c:v>29696.0</c:v>
                </c:pt>
                <c:pt idx="93">
                  <c:v>29696.0</c:v>
                </c:pt>
                <c:pt idx="94">
                  <c:v>32061.44</c:v>
                </c:pt>
                <c:pt idx="95">
                  <c:v>34836.48</c:v>
                </c:pt>
                <c:pt idx="96">
                  <c:v>34918.4</c:v>
                </c:pt>
                <c:pt idx="97">
                  <c:v>35287.04</c:v>
                </c:pt>
                <c:pt idx="98">
                  <c:v>35840.0</c:v>
                </c:pt>
                <c:pt idx="99">
                  <c:v>38092.8</c:v>
                </c:pt>
                <c:pt idx="100">
                  <c:v>43008.0</c:v>
                </c:pt>
                <c:pt idx="101">
                  <c:v>44032.0</c:v>
                </c:pt>
                <c:pt idx="102">
                  <c:v>44032.0</c:v>
                </c:pt>
                <c:pt idx="103">
                  <c:v>46080.0</c:v>
                </c:pt>
                <c:pt idx="104">
                  <c:v>46499.84</c:v>
                </c:pt>
                <c:pt idx="105">
                  <c:v>46632.96</c:v>
                </c:pt>
                <c:pt idx="106">
                  <c:v>49152.0</c:v>
                </c:pt>
                <c:pt idx="107">
                  <c:v>51200.0</c:v>
                </c:pt>
                <c:pt idx="108">
                  <c:v>51456.0</c:v>
                </c:pt>
                <c:pt idx="109">
                  <c:v>54190.08</c:v>
                </c:pt>
                <c:pt idx="110">
                  <c:v>56145.92</c:v>
                </c:pt>
                <c:pt idx="111">
                  <c:v>56320.0</c:v>
                </c:pt>
                <c:pt idx="112">
                  <c:v>61440.0</c:v>
                </c:pt>
                <c:pt idx="113">
                  <c:v>65546.24000000001</c:v>
                </c:pt>
                <c:pt idx="114">
                  <c:v>66170.88</c:v>
                </c:pt>
                <c:pt idx="115">
                  <c:v>70727.68</c:v>
                </c:pt>
                <c:pt idx="116">
                  <c:v>74567.68</c:v>
                </c:pt>
                <c:pt idx="117">
                  <c:v>79872.0</c:v>
                </c:pt>
                <c:pt idx="118">
                  <c:v>83968.0</c:v>
                </c:pt>
                <c:pt idx="119">
                  <c:v>92672.0</c:v>
                </c:pt>
                <c:pt idx="120">
                  <c:v>93184.0</c:v>
                </c:pt>
                <c:pt idx="121">
                  <c:v>93276.16</c:v>
                </c:pt>
                <c:pt idx="122">
                  <c:v>108380.16</c:v>
                </c:pt>
                <c:pt idx="123">
                  <c:v>109568.0</c:v>
                </c:pt>
                <c:pt idx="124">
                  <c:v>142336.0</c:v>
                </c:pt>
                <c:pt idx="125">
                  <c:v>147947.52</c:v>
                </c:pt>
                <c:pt idx="126">
                  <c:v>154654.72</c:v>
                </c:pt>
                <c:pt idx="127">
                  <c:v>179497.984</c:v>
                </c:pt>
                <c:pt idx="128">
                  <c:v>198819.84</c:v>
                </c:pt>
                <c:pt idx="129">
                  <c:v>208896.0</c:v>
                </c:pt>
                <c:pt idx="130">
                  <c:v>215040.0</c:v>
                </c:pt>
                <c:pt idx="131">
                  <c:v>252928.0</c:v>
                </c:pt>
                <c:pt idx="132">
                  <c:v>267816.96</c:v>
                </c:pt>
                <c:pt idx="133">
                  <c:v>271360.0</c:v>
                </c:pt>
                <c:pt idx="134">
                  <c:v>303360.0</c:v>
                </c:pt>
                <c:pt idx="135">
                  <c:v>315054.08</c:v>
                </c:pt>
                <c:pt idx="136">
                  <c:v>327680.0</c:v>
                </c:pt>
                <c:pt idx="137">
                  <c:v>344381.44</c:v>
                </c:pt>
                <c:pt idx="138">
                  <c:v>351232.0</c:v>
                </c:pt>
                <c:pt idx="139">
                  <c:v>358400.0</c:v>
                </c:pt>
                <c:pt idx="140">
                  <c:v>361472.0</c:v>
                </c:pt>
                <c:pt idx="141">
                  <c:v>386641.92</c:v>
                </c:pt>
                <c:pt idx="142">
                  <c:v>399400.96</c:v>
                </c:pt>
                <c:pt idx="143">
                  <c:v>419532.8</c:v>
                </c:pt>
                <c:pt idx="144">
                  <c:v>422328.32</c:v>
                </c:pt>
                <c:pt idx="145">
                  <c:v>497782.784</c:v>
                </c:pt>
                <c:pt idx="146">
                  <c:v>773969.92</c:v>
                </c:pt>
                <c:pt idx="147">
                  <c:v>972800.0</c:v>
                </c:pt>
                <c:pt idx="148">
                  <c:v>1.09568E6</c:v>
                </c:pt>
                <c:pt idx="149">
                  <c:v>1.352704E6</c:v>
                </c:pt>
                <c:pt idx="150">
                  <c:v>1.5872E6</c:v>
                </c:pt>
                <c:pt idx="151">
                  <c:v>2.381824E6</c:v>
                </c:pt>
                <c:pt idx="152">
                  <c:v>3.524608E6</c:v>
                </c:pt>
                <c:pt idx="153">
                  <c:v>3.8912E6</c:v>
                </c:pt>
              </c:numCache>
            </c:numRef>
          </c:val>
        </c:ser>
        <c:dLbls>
          <c:showLegendKey val="0"/>
          <c:showVal val="0"/>
          <c:showCatName val="0"/>
          <c:showSerName val="0"/>
          <c:showPercent val="0"/>
          <c:showBubbleSize val="0"/>
        </c:dLbls>
        <c:gapWidth val="219"/>
        <c:overlap val="-27"/>
        <c:axId val="-2053421888"/>
        <c:axId val="-2055152896"/>
      </c:barChart>
      <c:catAx>
        <c:axId val="-205342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5152896"/>
        <c:crosses val="autoZero"/>
        <c:auto val="1"/>
        <c:lblAlgn val="ctr"/>
        <c:lblOffset val="100"/>
        <c:noMultiLvlLbl val="0"/>
      </c:catAx>
      <c:valAx>
        <c:axId val="-2055152896"/>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421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Traffic</c:v>
          </c:tx>
          <c:spPr>
            <a:solidFill>
              <a:schemeClr val="accent1"/>
            </a:solidFill>
            <a:ln>
              <a:noFill/>
            </a:ln>
            <a:effectLst/>
          </c:spPr>
          <c:invertIfNegative val="0"/>
          <c:cat>
            <c:strRef>
              <c:f>'Non-Europe'!$A$53:$A$206</c:f>
              <c:strCache>
                <c:ptCount val="76"/>
                <c:pt idx="0">
                  <c:v>PTT Lajeado (LAJ)</c:v>
                </c:pt>
                <c:pt idx="1">
                  <c:v>WPG-IX </c:v>
                </c:pt>
                <c:pt idx="2">
                  <c:v>PTT Paulista Central / São Carlos (SCA)</c:v>
                </c:pt>
                <c:pt idx="3">
                  <c:v>PTT Manaus (MAO)</c:v>
                </c:pt>
                <c:pt idx="4">
                  <c:v>Benin-IX</c:v>
                </c:pt>
                <c:pt idx="5">
                  <c:v>PTT Cuiaba (CGB)</c:v>
                </c:pt>
                <c:pt idx="6">
                  <c:v>PTT São José do Rio Preto (SJP)</c:v>
                </c:pt>
                <c:pt idx="7">
                  <c:v>Mbix</c:v>
                </c:pt>
                <c:pt idx="8">
                  <c:v>PTT Caxias do Sul (CXJ)</c:v>
                </c:pt>
                <c:pt idx="9">
                  <c:v>PTT Campina Grande (CPV)</c:v>
                </c:pt>
                <c:pt idx="10">
                  <c:v>TTIX</c:v>
                </c:pt>
                <c:pt idx="11">
                  <c:v>MOZ-IX</c:v>
                </c:pt>
                <c:pt idx="12">
                  <c:v>AZIX</c:v>
                </c:pt>
                <c:pt idx="13">
                  <c:v>PTT Maringa (MGF)</c:v>
                </c:pt>
                <c:pt idx="14">
                  <c:v>PTT São José dos Campos (SJC)</c:v>
                </c:pt>
                <c:pt idx="15">
                  <c:v>NPIX</c:v>
                </c:pt>
                <c:pt idx="16">
                  <c:v>IX-Australia / SA-IX</c:v>
                </c:pt>
                <c:pt idx="17">
                  <c:v>YYCIX</c:v>
                </c:pt>
                <c:pt idx="18">
                  <c:v>UIXP</c:v>
                </c:pt>
                <c:pt idx="19">
                  <c:v>PTT Belem (BEL)</c:v>
                </c:pt>
                <c:pt idx="20">
                  <c:v>PTT Vitória (VIX)</c:v>
                </c:pt>
                <c:pt idx="21">
                  <c:v>IXPN</c:v>
                </c:pt>
                <c:pt idx="22">
                  <c:v>TIX - Tanzania</c:v>
                </c:pt>
                <c:pt idx="23">
                  <c:v>PTT Recife (PE)</c:v>
                </c:pt>
                <c:pt idx="24">
                  <c:v>RINEX</c:v>
                </c:pt>
                <c:pt idx="25">
                  <c:v>CAIX</c:v>
                </c:pt>
                <c:pt idx="26">
                  <c:v>PTT Natal (NAT)</c:v>
                </c:pt>
                <c:pt idx="27">
                  <c:v>PTT Goiânia (GYN)</c:v>
                </c:pt>
                <c:pt idx="28">
                  <c:v>PTT Florianópolis (SC)</c:v>
                </c:pt>
                <c:pt idx="29">
                  <c:v>LINX NoVA</c:v>
                </c:pt>
                <c:pt idx="30">
                  <c:v>MadIX</c:v>
                </c:pt>
                <c:pt idx="31">
                  <c:v>Telx Dallas</c:v>
                </c:pt>
                <c:pt idx="32">
                  <c:v>PTT Salvador (BA)</c:v>
                </c:pt>
                <c:pt idx="33">
                  <c:v>AMS-IX Caribbean</c:v>
                </c:pt>
                <c:pt idx="34">
                  <c:v>SFMIX</c:v>
                </c:pt>
                <c:pt idx="35">
                  <c:v>PTT Londrina (LDA)</c:v>
                </c:pt>
                <c:pt idx="36">
                  <c:v>PTT Belo Horizonte (MG)</c:v>
                </c:pt>
                <c:pt idx="37">
                  <c:v>IX-Australia / QLD-IX</c:v>
                </c:pt>
                <c:pt idx="38">
                  <c:v>BDIX</c:v>
                </c:pt>
                <c:pt idx="39">
                  <c:v>PTT Fortaleza (CE)</c:v>
                </c:pt>
                <c:pt idx="40">
                  <c:v>Phoenix-IX</c:v>
                </c:pt>
                <c:pt idx="41">
                  <c:v>CINX</c:v>
                </c:pt>
                <c:pt idx="42">
                  <c:v>PTT Campinas (CAS)</c:v>
                </c:pt>
                <c:pt idx="43">
                  <c:v>OmahaIX</c:v>
                </c:pt>
                <c:pt idx="44">
                  <c:v>PhopenIX</c:v>
                </c:pt>
                <c:pt idx="45">
                  <c:v>PTT Brasilia (DF)</c:v>
                </c:pt>
                <c:pt idx="46">
                  <c:v>Telx Phoenix</c:v>
                </c:pt>
                <c:pt idx="47">
                  <c:v>IX-Australia / WAIX</c:v>
                </c:pt>
                <c:pt idx="48">
                  <c:v>AMS-IX HK</c:v>
                </c:pt>
                <c:pt idx="49">
                  <c:v>AMS-IX NY</c:v>
                </c:pt>
                <c:pt idx="50">
                  <c:v>LAIIX</c:v>
                </c:pt>
                <c:pt idx="51">
                  <c:v>IX-Australia / VIC-IX</c:v>
                </c:pt>
                <c:pt idx="52">
                  <c:v>PTT Curitiba (PR)</c:v>
                </c:pt>
                <c:pt idx="53">
                  <c:v>MyIX</c:v>
                </c:pt>
                <c:pt idx="54">
                  <c:v>JINX</c:v>
                </c:pt>
                <c:pt idx="55">
                  <c:v>SGIX</c:v>
                </c:pt>
                <c:pt idx="56">
                  <c:v>JPIX Osaka</c:v>
                </c:pt>
                <c:pt idx="57">
                  <c:v>JPNAP Tokyo II</c:v>
                </c:pt>
                <c:pt idx="58">
                  <c:v>DE-CIX NY</c:v>
                </c:pt>
                <c:pt idx="59">
                  <c:v>NIXI</c:v>
                </c:pt>
                <c:pt idx="60">
                  <c:v>NAP Africa</c:v>
                </c:pt>
                <c:pt idx="61">
                  <c:v>TWIX</c:v>
                </c:pt>
                <c:pt idx="62">
                  <c:v>NWAX</c:v>
                </c:pt>
                <c:pt idx="63">
                  <c:v>IX-Australia / NSW-IX</c:v>
                </c:pt>
                <c:pt idx="64">
                  <c:v>Telx New York</c:v>
                </c:pt>
                <c:pt idx="65">
                  <c:v>PTT Porto Alegre (RS)</c:v>
                </c:pt>
                <c:pt idx="66">
                  <c:v>PTT Rio de Janeiro (RJ)</c:v>
                </c:pt>
                <c:pt idx="67">
                  <c:v>JPNAP Osaka</c:v>
                </c:pt>
                <c:pt idx="68">
                  <c:v>TORIX</c:v>
                </c:pt>
                <c:pt idx="69">
                  <c:v>Telx Atlanta</c:v>
                </c:pt>
                <c:pt idx="70">
                  <c:v>JPIX Tokyo</c:v>
                </c:pt>
                <c:pt idx="71">
                  <c:v>SIX - Seattle</c:v>
                </c:pt>
                <c:pt idx="72">
                  <c:v>NYIIX</c:v>
                </c:pt>
                <c:pt idx="73">
                  <c:v>JPNAP Tokyo I</c:v>
                </c:pt>
                <c:pt idx="74">
                  <c:v>HKIX</c:v>
                </c:pt>
                <c:pt idx="75">
                  <c:v>PTT São Paulo (SP)</c:v>
                </c:pt>
              </c:strCache>
            </c:strRef>
          </c:cat>
          <c:val>
            <c:numRef>
              <c:f>'Non-Europe'!$C$53:$C$206</c:f>
              <c:numCache>
                <c:formatCode>0.00</c:formatCode>
                <c:ptCount val="76"/>
                <c:pt idx="0">
                  <c:v>3.072</c:v>
                </c:pt>
                <c:pt idx="1">
                  <c:v>20.48</c:v>
                </c:pt>
                <c:pt idx="2">
                  <c:v>20.48</c:v>
                </c:pt>
                <c:pt idx="3">
                  <c:v>30.72</c:v>
                </c:pt>
                <c:pt idx="4">
                  <c:v>51.2</c:v>
                </c:pt>
                <c:pt idx="5">
                  <c:v>71.68000000000001</c:v>
                </c:pt>
                <c:pt idx="6">
                  <c:v>71.68000000000001</c:v>
                </c:pt>
                <c:pt idx="7">
                  <c:v>339.968</c:v>
                </c:pt>
                <c:pt idx="8">
                  <c:v>348.16</c:v>
                </c:pt>
                <c:pt idx="9">
                  <c:v>378.88</c:v>
                </c:pt>
                <c:pt idx="10">
                  <c:v>389.12</c:v>
                </c:pt>
                <c:pt idx="11">
                  <c:v>409.6</c:v>
                </c:pt>
                <c:pt idx="12">
                  <c:v>501.76</c:v>
                </c:pt>
                <c:pt idx="13">
                  <c:v>569.3440000000001</c:v>
                </c:pt>
                <c:pt idx="14">
                  <c:v>573.4400000000001</c:v>
                </c:pt>
                <c:pt idx="15">
                  <c:v>593.92</c:v>
                </c:pt>
                <c:pt idx="16">
                  <c:v>703.488</c:v>
                </c:pt>
                <c:pt idx="17">
                  <c:v>942.08</c:v>
                </c:pt>
                <c:pt idx="18">
                  <c:v>942.08</c:v>
                </c:pt>
                <c:pt idx="19">
                  <c:v>1126.4</c:v>
                </c:pt>
                <c:pt idx="20">
                  <c:v>1300.48</c:v>
                </c:pt>
                <c:pt idx="21">
                  <c:v>1392.64</c:v>
                </c:pt>
                <c:pt idx="22">
                  <c:v>1413.12</c:v>
                </c:pt>
                <c:pt idx="23">
                  <c:v>1433.6</c:v>
                </c:pt>
                <c:pt idx="24">
                  <c:v>1466.368</c:v>
                </c:pt>
                <c:pt idx="25">
                  <c:v>1587.2</c:v>
                </c:pt>
                <c:pt idx="26">
                  <c:v>1771.52</c:v>
                </c:pt>
                <c:pt idx="27">
                  <c:v>1884.16</c:v>
                </c:pt>
                <c:pt idx="28">
                  <c:v>1945.6</c:v>
                </c:pt>
                <c:pt idx="29">
                  <c:v>2127.872</c:v>
                </c:pt>
                <c:pt idx="30">
                  <c:v>2355.2</c:v>
                </c:pt>
                <c:pt idx="31">
                  <c:v>2918.4</c:v>
                </c:pt>
                <c:pt idx="32">
                  <c:v>2918.4</c:v>
                </c:pt>
                <c:pt idx="33">
                  <c:v>3613.696</c:v>
                </c:pt>
                <c:pt idx="34">
                  <c:v>3788.8</c:v>
                </c:pt>
                <c:pt idx="35">
                  <c:v>3850.24</c:v>
                </c:pt>
                <c:pt idx="36">
                  <c:v>3860.48</c:v>
                </c:pt>
                <c:pt idx="37">
                  <c:v>4352.0</c:v>
                </c:pt>
                <c:pt idx="38">
                  <c:v>5120.0</c:v>
                </c:pt>
                <c:pt idx="39">
                  <c:v>5345.28</c:v>
                </c:pt>
                <c:pt idx="40">
                  <c:v>6041.6</c:v>
                </c:pt>
                <c:pt idx="41">
                  <c:v>6144.0</c:v>
                </c:pt>
                <c:pt idx="42">
                  <c:v>6318.08</c:v>
                </c:pt>
                <c:pt idx="43">
                  <c:v>7045.12</c:v>
                </c:pt>
                <c:pt idx="44">
                  <c:v>7956.48</c:v>
                </c:pt>
                <c:pt idx="45">
                  <c:v>8560.639999999989</c:v>
                </c:pt>
                <c:pt idx="46">
                  <c:v>9420.799999999988</c:v>
                </c:pt>
                <c:pt idx="47">
                  <c:v>12113.92</c:v>
                </c:pt>
                <c:pt idx="48">
                  <c:v>12959.744</c:v>
                </c:pt>
                <c:pt idx="49">
                  <c:v>13348.864</c:v>
                </c:pt>
                <c:pt idx="50">
                  <c:v>16076.8</c:v>
                </c:pt>
                <c:pt idx="51">
                  <c:v>19148.8</c:v>
                </c:pt>
                <c:pt idx="52">
                  <c:v>21360.64</c:v>
                </c:pt>
                <c:pt idx="53">
                  <c:v>22528.0</c:v>
                </c:pt>
                <c:pt idx="54">
                  <c:v>23859.2</c:v>
                </c:pt>
                <c:pt idx="55">
                  <c:v>34836.48</c:v>
                </c:pt>
                <c:pt idx="56">
                  <c:v>34918.4</c:v>
                </c:pt>
                <c:pt idx="57">
                  <c:v>35287.04</c:v>
                </c:pt>
                <c:pt idx="58">
                  <c:v>44032.0</c:v>
                </c:pt>
                <c:pt idx="59">
                  <c:v>46080.0</c:v>
                </c:pt>
                <c:pt idx="60">
                  <c:v>46499.84</c:v>
                </c:pt>
                <c:pt idx="61">
                  <c:v>46632.96</c:v>
                </c:pt>
                <c:pt idx="62">
                  <c:v>49152.0</c:v>
                </c:pt>
                <c:pt idx="63">
                  <c:v>56145.92</c:v>
                </c:pt>
                <c:pt idx="64">
                  <c:v>61440.0</c:v>
                </c:pt>
                <c:pt idx="65">
                  <c:v>70727.68</c:v>
                </c:pt>
                <c:pt idx="66">
                  <c:v>74567.68</c:v>
                </c:pt>
                <c:pt idx="67">
                  <c:v>93276.16</c:v>
                </c:pt>
                <c:pt idx="68">
                  <c:v>179497.984</c:v>
                </c:pt>
                <c:pt idx="69">
                  <c:v>271360.0</c:v>
                </c:pt>
                <c:pt idx="70">
                  <c:v>344381.44</c:v>
                </c:pt>
                <c:pt idx="71">
                  <c:v>399400.96</c:v>
                </c:pt>
                <c:pt idx="72">
                  <c:v>419532.8</c:v>
                </c:pt>
                <c:pt idx="73">
                  <c:v>422328.32</c:v>
                </c:pt>
                <c:pt idx="74">
                  <c:v>497782.784</c:v>
                </c:pt>
                <c:pt idx="75">
                  <c:v>773969.92</c:v>
                </c:pt>
              </c:numCache>
            </c:numRef>
          </c:val>
        </c:ser>
        <c:dLbls>
          <c:showLegendKey val="0"/>
          <c:showVal val="0"/>
          <c:showCatName val="0"/>
          <c:showSerName val="0"/>
          <c:showPercent val="0"/>
          <c:showBubbleSize val="0"/>
        </c:dLbls>
        <c:gapWidth val="219"/>
        <c:overlap val="-27"/>
        <c:axId val="2104187968"/>
        <c:axId val="2104184208"/>
      </c:barChart>
      <c:catAx>
        <c:axId val="21041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184208"/>
        <c:crosses val="autoZero"/>
        <c:auto val="1"/>
        <c:lblAlgn val="ctr"/>
        <c:lblOffset val="100"/>
        <c:noMultiLvlLbl val="0"/>
      </c:catAx>
      <c:valAx>
        <c:axId val="2104184208"/>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18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Traffic</c:v>
          </c:tx>
          <c:spPr>
            <a:solidFill>
              <a:schemeClr val="accent1"/>
            </a:solidFill>
            <a:ln>
              <a:noFill/>
            </a:ln>
            <a:effectLst/>
          </c:spPr>
          <c:invertIfNegative val="0"/>
          <c:cat>
            <c:strRef>
              <c:f>AsiaPac!$A$53:$A$206</c:f>
              <c:strCache>
                <c:ptCount val="19"/>
                <c:pt idx="0">
                  <c:v>NPIX</c:v>
                </c:pt>
                <c:pt idx="1">
                  <c:v>IX-Australia / SA-IX</c:v>
                </c:pt>
                <c:pt idx="2">
                  <c:v>IX-Australia / QLD-IX</c:v>
                </c:pt>
                <c:pt idx="3">
                  <c:v>BDIX</c:v>
                </c:pt>
                <c:pt idx="4">
                  <c:v>PhopenIX</c:v>
                </c:pt>
                <c:pt idx="5">
                  <c:v>IX-Australia / WAIX</c:v>
                </c:pt>
                <c:pt idx="6">
                  <c:v>AMS-IX HK</c:v>
                </c:pt>
                <c:pt idx="7">
                  <c:v>IX-Australia / VIC-IX</c:v>
                </c:pt>
                <c:pt idx="8">
                  <c:v>MyIX</c:v>
                </c:pt>
                <c:pt idx="9">
                  <c:v>SGIX</c:v>
                </c:pt>
                <c:pt idx="10">
                  <c:v>JPIX Osaka</c:v>
                </c:pt>
                <c:pt idx="11">
                  <c:v>JPNAP Tokyo II</c:v>
                </c:pt>
                <c:pt idx="12">
                  <c:v>NIXI</c:v>
                </c:pt>
                <c:pt idx="13">
                  <c:v>TWIX</c:v>
                </c:pt>
                <c:pt idx="14">
                  <c:v>IX-Australia / NSW-IX</c:v>
                </c:pt>
                <c:pt idx="15">
                  <c:v>JPNAP Osaka</c:v>
                </c:pt>
                <c:pt idx="16">
                  <c:v>JPIX Tokyo</c:v>
                </c:pt>
                <c:pt idx="17">
                  <c:v>JPNAP Tokyo I</c:v>
                </c:pt>
                <c:pt idx="18">
                  <c:v>HKIX</c:v>
                </c:pt>
              </c:strCache>
            </c:strRef>
          </c:cat>
          <c:val>
            <c:numRef>
              <c:f>AsiaPac!$C$53:$C$206</c:f>
              <c:numCache>
                <c:formatCode>0.00</c:formatCode>
                <c:ptCount val="19"/>
                <c:pt idx="0">
                  <c:v>593.92</c:v>
                </c:pt>
                <c:pt idx="1">
                  <c:v>703.488</c:v>
                </c:pt>
                <c:pt idx="2">
                  <c:v>4352.0</c:v>
                </c:pt>
                <c:pt idx="3">
                  <c:v>5120.0</c:v>
                </c:pt>
                <c:pt idx="4">
                  <c:v>7956.48</c:v>
                </c:pt>
                <c:pt idx="5">
                  <c:v>12113.92</c:v>
                </c:pt>
                <c:pt idx="6">
                  <c:v>12959.744</c:v>
                </c:pt>
                <c:pt idx="7">
                  <c:v>19148.8</c:v>
                </c:pt>
                <c:pt idx="8">
                  <c:v>22528.0</c:v>
                </c:pt>
                <c:pt idx="9">
                  <c:v>34836.48</c:v>
                </c:pt>
                <c:pt idx="10">
                  <c:v>34918.4</c:v>
                </c:pt>
                <c:pt idx="11">
                  <c:v>35287.04</c:v>
                </c:pt>
                <c:pt idx="12">
                  <c:v>46080.0</c:v>
                </c:pt>
                <c:pt idx="13">
                  <c:v>46632.96</c:v>
                </c:pt>
                <c:pt idx="14">
                  <c:v>56145.92</c:v>
                </c:pt>
                <c:pt idx="15">
                  <c:v>93276.16</c:v>
                </c:pt>
                <c:pt idx="16">
                  <c:v>344381.44</c:v>
                </c:pt>
                <c:pt idx="17">
                  <c:v>422328.32</c:v>
                </c:pt>
                <c:pt idx="18">
                  <c:v>497782.784</c:v>
                </c:pt>
              </c:numCache>
            </c:numRef>
          </c:val>
        </c:ser>
        <c:dLbls>
          <c:showLegendKey val="0"/>
          <c:showVal val="0"/>
          <c:showCatName val="0"/>
          <c:showSerName val="0"/>
          <c:showPercent val="0"/>
          <c:showBubbleSize val="0"/>
        </c:dLbls>
        <c:gapWidth val="219"/>
        <c:overlap val="-27"/>
        <c:axId val="2104615856"/>
        <c:axId val="2104619280"/>
      </c:barChart>
      <c:catAx>
        <c:axId val="210461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619280"/>
        <c:crosses val="autoZero"/>
        <c:auto val="1"/>
        <c:lblAlgn val="ctr"/>
        <c:lblOffset val="100"/>
        <c:noMultiLvlLbl val="0"/>
      </c:catAx>
      <c:valAx>
        <c:axId val="2104619280"/>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61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Traffic</c:v>
          </c:tx>
          <c:spPr>
            <a:solidFill>
              <a:schemeClr val="accent1"/>
            </a:solidFill>
            <a:ln>
              <a:noFill/>
            </a:ln>
            <a:effectLst/>
          </c:spPr>
          <c:invertIfNegative val="0"/>
          <c:cat>
            <c:strRef>
              <c:f>African!$A$53:$A$206</c:f>
              <c:strCache>
                <c:ptCount val="10"/>
                <c:pt idx="0">
                  <c:v>Benin-IX</c:v>
                </c:pt>
                <c:pt idx="1">
                  <c:v>MOZ-IX</c:v>
                </c:pt>
                <c:pt idx="2">
                  <c:v>UIXP</c:v>
                </c:pt>
                <c:pt idx="3">
                  <c:v>IXPN</c:v>
                </c:pt>
                <c:pt idx="4">
                  <c:v>TIX - Tanzania</c:v>
                </c:pt>
                <c:pt idx="5">
                  <c:v>RINEX</c:v>
                </c:pt>
                <c:pt idx="6">
                  <c:v>CAIX</c:v>
                </c:pt>
                <c:pt idx="7">
                  <c:v>CINX</c:v>
                </c:pt>
                <c:pt idx="8">
                  <c:v>JINX</c:v>
                </c:pt>
                <c:pt idx="9">
                  <c:v>NAP Africa</c:v>
                </c:pt>
              </c:strCache>
            </c:strRef>
          </c:cat>
          <c:val>
            <c:numRef>
              <c:f>African!$C$53:$C$206</c:f>
              <c:numCache>
                <c:formatCode>0.00</c:formatCode>
                <c:ptCount val="10"/>
                <c:pt idx="0">
                  <c:v>51.2</c:v>
                </c:pt>
                <c:pt idx="1">
                  <c:v>409.6</c:v>
                </c:pt>
                <c:pt idx="2">
                  <c:v>942.08</c:v>
                </c:pt>
                <c:pt idx="3">
                  <c:v>1392.64</c:v>
                </c:pt>
                <c:pt idx="4">
                  <c:v>1413.12</c:v>
                </c:pt>
                <c:pt idx="5">
                  <c:v>1466.368</c:v>
                </c:pt>
                <c:pt idx="6">
                  <c:v>1587.2</c:v>
                </c:pt>
                <c:pt idx="7">
                  <c:v>6144.0</c:v>
                </c:pt>
                <c:pt idx="8">
                  <c:v>23859.2</c:v>
                </c:pt>
                <c:pt idx="9">
                  <c:v>46499.84</c:v>
                </c:pt>
              </c:numCache>
            </c:numRef>
          </c:val>
        </c:ser>
        <c:dLbls>
          <c:showLegendKey val="0"/>
          <c:showVal val="0"/>
          <c:showCatName val="0"/>
          <c:showSerName val="0"/>
          <c:showPercent val="0"/>
          <c:showBubbleSize val="0"/>
        </c:dLbls>
        <c:gapWidth val="219"/>
        <c:overlap val="-27"/>
        <c:axId val="2104497488"/>
        <c:axId val="2104500896"/>
      </c:barChart>
      <c:catAx>
        <c:axId val="210449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500896"/>
        <c:crosses val="autoZero"/>
        <c:auto val="1"/>
        <c:lblAlgn val="ctr"/>
        <c:lblOffset val="100"/>
        <c:noMultiLvlLbl val="0"/>
      </c:catAx>
      <c:valAx>
        <c:axId val="2104500896"/>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04497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dLbls>
          <c:dLblPos val="outEnd"/>
          <c:showLegendKey val="0"/>
          <c:showVal val="1"/>
          <c:showCatName val="0"/>
          <c:showSerName val="0"/>
          <c:showPercent val="0"/>
          <c:showBubbleSize val="0"/>
        </c:dLbls>
        <c:gapWidth val="219"/>
        <c:overlap val="-27"/>
        <c:axId val="-2053408928"/>
        <c:axId val="-2053405264"/>
      </c:barChart>
      <c:catAx>
        <c:axId val="-205340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405264"/>
        <c:crosses val="autoZero"/>
        <c:auto val="0"/>
        <c:lblAlgn val="ctr"/>
        <c:lblOffset val="100"/>
        <c:tickLblSkip val="1"/>
        <c:noMultiLvlLbl val="0"/>
      </c:catAx>
      <c:valAx>
        <c:axId val="-2053405264"/>
        <c:scaling>
          <c:logBase val="10.0"/>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4089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Traffic</c:v>
          </c:tx>
          <c:spPr>
            <a:solidFill>
              <a:schemeClr val="accent1"/>
            </a:solidFill>
            <a:ln>
              <a:noFill/>
            </a:ln>
            <a:effectLst/>
          </c:spPr>
          <c:invertIfNegative val="0"/>
          <c:cat>
            <c:strRef>
              <c:f>Europe!$A$53:$A$206</c:f>
              <c:strCache>
                <c:ptCount val="78"/>
                <c:pt idx="0">
                  <c:v>GraX</c:v>
                </c:pt>
                <c:pt idx="1">
                  <c:v>IXScotland</c:v>
                </c:pt>
                <c:pt idx="2">
                  <c:v>EuskoNIX</c:v>
                </c:pt>
                <c:pt idx="3">
                  <c:v>Netnod - Lulea</c:v>
                </c:pt>
                <c:pt idx="4">
                  <c:v>SIX Kosice</c:v>
                </c:pt>
                <c:pt idx="5">
                  <c:v>TIX Tuscany</c:v>
                </c:pt>
                <c:pt idx="6">
                  <c:v>Beirut-IX</c:v>
                </c:pt>
                <c:pt idx="7">
                  <c:v>KZN-IX</c:v>
                </c:pt>
                <c:pt idx="8">
                  <c:v>KM-IX</c:v>
                </c:pt>
                <c:pt idx="9">
                  <c:v>TLLIX</c:v>
                </c:pt>
                <c:pt idx="10">
                  <c:v>FR-IX</c:v>
                </c:pt>
                <c:pt idx="11">
                  <c:v>GN-IX</c:v>
                </c:pt>
                <c:pt idx="12">
                  <c:v>VLV-IX</c:v>
                </c:pt>
                <c:pt idx="13">
                  <c:v>TREX</c:v>
                </c:pt>
                <c:pt idx="14">
                  <c:v>ULN-IX</c:v>
                </c:pt>
                <c:pt idx="15">
                  <c:v>CIXP</c:v>
                </c:pt>
                <c:pt idx="16">
                  <c:v>VSIX</c:v>
                </c:pt>
                <c:pt idx="17">
                  <c:v>N-IX</c:v>
                </c:pt>
                <c:pt idx="18">
                  <c:v>NIX.SK</c:v>
                </c:pt>
                <c:pt idx="19">
                  <c:v>Netnod - Sundsvall</c:v>
                </c:pt>
                <c:pt idx="20">
                  <c:v>Netnod - Gothenburg</c:v>
                </c:pt>
                <c:pt idx="21">
                  <c:v>LIX Poland</c:v>
                </c:pt>
                <c:pt idx="22">
                  <c:v>Lyonix</c:v>
                </c:pt>
                <c:pt idx="23">
                  <c:v>RIX</c:v>
                </c:pt>
                <c:pt idx="24">
                  <c:v>IX.LODZ</c:v>
                </c:pt>
                <c:pt idx="25">
                  <c:v>CIX</c:v>
                </c:pt>
                <c:pt idx="26">
                  <c:v>DE-CIX Munich</c:v>
                </c:pt>
                <c:pt idx="27">
                  <c:v>Crimea-IX</c:v>
                </c:pt>
                <c:pt idx="28">
                  <c:v>NameX</c:v>
                </c:pt>
                <c:pt idx="29">
                  <c:v>SFINX</c:v>
                </c:pt>
                <c:pt idx="30">
                  <c:v>SOLIX</c:v>
                </c:pt>
                <c:pt idx="31">
                  <c:v>IXManchester</c:v>
                </c:pt>
                <c:pt idx="32">
                  <c:v>GR-IX</c:v>
                </c:pt>
                <c:pt idx="33">
                  <c:v>GIGAPIX (FCCN)</c:v>
                </c:pt>
                <c:pt idx="34">
                  <c:v>UAE-IX</c:v>
                </c:pt>
                <c:pt idx="35">
                  <c:v>LU-CIX</c:v>
                </c:pt>
                <c:pt idx="36">
                  <c:v>Ronix</c:v>
                </c:pt>
                <c:pt idx="37">
                  <c:v>Netnod / COMIX</c:v>
                </c:pt>
                <c:pt idx="38">
                  <c:v>INXS</c:v>
                </c:pt>
                <c:pt idx="39">
                  <c:v>SIX  - Slovenia</c:v>
                </c:pt>
                <c:pt idx="40">
                  <c:v>FICIX</c:v>
                </c:pt>
                <c:pt idx="41">
                  <c:v>DIX</c:v>
                </c:pt>
                <c:pt idx="42">
                  <c:v>DE-CIX Hamburg</c:v>
                </c:pt>
                <c:pt idx="43">
                  <c:v>SIX Bratislava</c:v>
                </c:pt>
                <c:pt idx="44">
                  <c:v>InterLAN</c:v>
                </c:pt>
                <c:pt idx="45">
                  <c:v>TOP-IX</c:v>
                </c:pt>
                <c:pt idx="46">
                  <c:v>KRS-IX</c:v>
                </c:pt>
                <c:pt idx="47">
                  <c:v>NIX - Oslo</c:v>
                </c:pt>
                <c:pt idx="48">
                  <c:v>Swissix</c:v>
                </c:pt>
                <c:pt idx="49">
                  <c:v>STHIX</c:v>
                </c:pt>
                <c:pt idx="50">
                  <c:v>INEX</c:v>
                </c:pt>
                <c:pt idx="51">
                  <c:v>BNIX</c:v>
                </c:pt>
                <c:pt idx="52">
                  <c:v>BIX.BG</c:v>
                </c:pt>
                <c:pt idx="53">
                  <c:v>BCIX</c:v>
                </c:pt>
                <c:pt idx="54">
                  <c:v>B-IX (Balkan-IX)</c:v>
                </c:pt>
                <c:pt idx="55">
                  <c:v>LoNAP</c:v>
                </c:pt>
                <c:pt idx="56">
                  <c:v>NetIX</c:v>
                </c:pt>
                <c:pt idx="57">
                  <c:v>Peering.cz</c:v>
                </c:pt>
                <c:pt idx="58">
                  <c:v>TPIX</c:v>
                </c:pt>
                <c:pt idx="59">
                  <c:v>THINX</c:v>
                </c:pt>
                <c:pt idx="60">
                  <c:v>ESPANIX</c:v>
                </c:pt>
                <c:pt idx="61">
                  <c:v>BIX Budapest</c:v>
                </c:pt>
                <c:pt idx="62">
                  <c:v>MIX-IT</c:v>
                </c:pt>
                <c:pt idx="63">
                  <c:v>VIX</c:v>
                </c:pt>
                <c:pt idx="64">
                  <c:v>DTEL-IX</c:v>
                </c:pt>
                <c:pt idx="65">
                  <c:v>PLIX</c:v>
                </c:pt>
                <c:pt idx="66">
                  <c:v>NIX.CZ</c:v>
                </c:pt>
                <c:pt idx="67">
                  <c:v>France-IX</c:v>
                </c:pt>
                <c:pt idx="68">
                  <c:v>UA-IX</c:v>
                </c:pt>
                <c:pt idx="69">
                  <c:v>ECIX (all pops)</c:v>
                </c:pt>
                <c:pt idx="70">
                  <c:v>Giganet</c:v>
                </c:pt>
                <c:pt idx="71">
                  <c:v>Netnod - Stockhom</c:v>
                </c:pt>
                <c:pt idx="72">
                  <c:v>NL-IX</c:v>
                </c:pt>
                <c:pt idx="73">
                  <c:v>MSK-IX</c:v>
                </c:pt>
                <c:pt idx="74">
                  <c:v>DataIX</c:v>
                </c:pt>
                <c:pt idx="75">
                  <c:v>LINX</c:v>
                </c:pt>
                <c:pt idx="76">
                  <c:v>AMS-IX</c:v>
                </c:pt>
                <c:pt idx="77">
                  <c:v>DE-CIX Frankfurt</c:v>
                </c:pt>
              </c:strCache>
            </c:strRef>
          </c:cat>
          <c:val>
            <c:numRef>
              <c:f>Europe!$C$53:$C$206</c:f>
              <c:numCache>
                <c:formatCode>0.00</c:formatCode>
                <c:ptCount val="78"/>
                <c:pt idx="0">
                  <c:v>23.552</c:v>
                </c:pt>
                <c:pt idx="1">
                  <c:v>66.56</c:v>
                </c:pt>
                <c:pt idx="2">
                  <c:v>71.0656</c:v>
                </c:pt>
                <c:pt idx="3">
                  <c:v>281.6</c:v>
                </c:pt>
                <c:pt idx="4">
                  <c:v>368.64</c:v>
                </c:pt>
                <c:pt idx="5">
                  <c:v>369.664</c:v>
                </c:pt>
                <c:pt idx="6">
                  <c:v>604.16</c:v>
                </c:pt>
                <c:pt idx="7">
                  <c:v>614.4</c:v>
                </c:pt>
                <c:pt idx="8">
                  <c:v>716.8</c:v>
                </c:pt>
                <c:pt idx="9">
                  <c:v>880.64</c:v>
                </c:pt>
                <c:pt idx="10">
                  <c:v>1198.08</c:v>
                </c:pt>
                <c:pt idx="11">
                  <c:v>1269.76</c:v>
                </c:pt>
                <c:pt idx="12">
                  <c:v>1310.72</c:v>
                </c:pt>
                <c:pt idx="13">
                  <c:v>1536.0</c:v>
                </c:pt>
                <c:pt idx="14">
                  <c:v>1812.48</c:v>
                </c:pt>
                <c:pt idx="15">
                  <c:v>1986.56</c:v>
                </c:pt>
                <c:pt idx="16">
                  <c:v>3020.8</c:v>
                </c:pt>
                <c:pt idx="17">
                  <c:v>3481.6</c:v>
                </c:pt>
                <c:pt idx="18">
                  <c:v>4505.6</c:v>
                </c:pt>
                <c:pt idx="19">
                  <c:v>6348.8</c:v>
                </c:pt>
                <c:pt idx="20">
                  <c:v>7372.8</c:v>
                </c:pt>
                <c:pt idx="21">
                  <c:v>7424.0</c:v>
                </c:pt>
                <c:pt idx="22">
                  <c:v>9011.2</c:v>
                </c:pt>
                <c:pt idx="23">
                  <c:v>9011.2</c:v>
                </c:pt>
                <c:pt idx="24">
                  <c:v>9666.559999999985</c:v>
                </c:pt>
                <c:pt idx="25">
                  <c:v>12636.16</c:v>
                </c:pt>
                <c:pt idx="26">
                  <c:v>14336.0</c:v>
                </c:pt>
                <c:pt idx="27">
                  <c:v>16384.0</c:v>
                </c:pt>
                <c:pt idx="28">
                  <c:v>18432.0</c:v>
                </c:pt>
                <c:pt idx="29">
                  <c:v>18944.0</c:v>
                </c:pt>
                <c:pt idx="30">
                  <c:v>19681.28</c:v>
                </c:pt>
                <c:pt idx="31">
                  <c:v>24166.4</c:v>
                </c:pt>
                <c:pt idx="32">
                  <c:v>24576.0</c:v>
                </c:pt>
                <c:pt idx="33">
                  <c:v>25395.2</c:v>
                </c:pt>
                <c:pt idx="34">
                  <c:v>26316.8</c:v>
                </c:pt>
                <c:pt idx="35">
                  <c:v>28672.0</c:v>
                </c:pt>
                <c:pt idx="36">
                  <c:v>29409.28</c:v>
                </c:pt>
                <c:pt idx="37">
                  <c:v>29696.0</c:v>
                </c:pt>
                <c:pt idx="38">
                  <c:v>29696.0</c:v>
                </c:pt>
                <c:pt idx="39">
                  <c:v>32061.44</c:v>
                </c:pt>
                <c:pt idx="40">
                  <c:v>35840.0</c:v>
                </c:pt>
                <c:pt idx="41">
                  <c:v>38092.8</c:v>
                </c:pt>
                <c:pt idx="42">
                  <c:v>43008.0</c:v>
                </c:pt>
                <c:pt idx="43">
                  <c:v>44032.0</c:v>
                </c:pt>
                <c:pt idx="44">
                  <c:v>51200.0</c:v>
                </c:pt>
                <c:pt idx="45">
                  <c:v>51456.0</c:v>
                </c:pt>
                <c:pt idx="46">
                  <c:v>54190.08</c:v>
                </c:pt>
                <c:pt idx="47">
                  <c:v>56320.0</c:v>
                </c:pt>
                <c:pt idx="48">
                  <c:v>65546.24000000001</c:v>
                </c:pt>
                <c:pt idx="49">
                  <c:v>66170.88</c:v>
                </c:pt>
                <c:pt idx="50">
                  <c:v>79872.0</c:v>
                </c:pt>
                <c:pt idx="51">
                  <c:v>83968.0</c:v>
                </c:pt>
                <c:pt idx="52">
                  <c:v>92672.0</c:v>
                </c:pt>
                <c:pt idx="53">
                  <c:v>93184.0</c:v>
                </c:pt>
                <c:pt idx="54">
                  <c:v>108380.16</c:v>
                </c:pt>
                <c:pt idx="55">
                  <c:v>109568.0</c:v>
                </c:pt>
                <c:pt idx="56">
                  <c:v>142336.0</c:v>
                </c:pt>
                <c:pt idx="57">
                  <c:v>147947.52</c:v>
                </c:pt>
                <c:pt idx="58">
                  <c:v>154654.72</c:v>
                </c:pt>
                <c:pt idx="59">
                  <c:v>198819.84</c:v>
                </c:pt>
                <c:pt idx="60">
                  <c:v>208896.0</c:v>
                </c:pt>
                <c:pt idx="61">
                  <c:v>215040.0</c:v>
                </c:pt>
                <c:pt idx="62">
                  <c:v>252928.0</c:v>
                </c:pt>
                <c:pt idx="63">
                  <c:v>267816.96</c:v>
                </c:pt>
                <c:pt idx="64">
                  <c:v>303360.0</c:v>
                </c:pt>
                <c:pt idx="65">
                  <c:v>315054.08</c:v>
                </c:pt>
                <c:pt idx="66">
                  <c:v>327680.0</c:v>
                </c:pt>
                <c:pt idx="67">
                  <c:v>351232.0</c:v>
                </c:pt>
                <c:pt idx="68">
                  <c:v>358400.0</c:v>
                </c:pt>
                <c:pt idx="69">
                  <c:v>361472.0</c:v>
                </c:pt>
                <c:pt idx="70">
                  <c:v>386641.92</c:v>
                </c:pt>
                <c:pt idx="71">
                  <c:v>972800.0</c:v>
                </c:pt>
                <c:pt idx="72">
                  <c:v>1.09568E6</c:v>
                </c:pt>
                <c:pt idx="73">
                  <c:v>1.352704E6</c:v>
                </c:pt>
                <c:pt idx="74">
                  <c:v>1.5872E6</c:v>
                </c:pt>
                <c:pt idx="75">
                  <c:v>2.381824E6</c:v>
                </c:pt>
                <c:pt idx="76">
                  <c:v>3.524608E6</c:v>
                </c:pt>
                <c:pt idx="77">
                  <c:v>3.8912E6</c:v>
                </c:pt>
              </c:numCache>
            </c:numRef>
          </c:val>
        </c:ser>
        <c:dLbls>
          <c:showLegendKey val="0"/>
          <c:showVal val="0"/>
          <c:showCatName val="0"/>
          <c:showSerName val="0"/>
          <c:showPercent val="0"/>
          <c:showBubbleSize val="0"/>
        </c:dLbls>
        <c:gapWidth val="219"/>
        <c:overlap val="-27"/>
        <c:axId val="-2053328608"/>
        <c:axId val="-2053324656"/>
      </c:barChart>
      <c:catAx>
        <c:axId val="-205332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324656"/>
        <c:crosses val="autoZero"/>
        <c:auto val="1"/>
        <c:lblAlgn val="ctr"/>
        <c:lblOffset val="100"/>
        <c:noMultiLvlLbl val="0"/>
      </c:catAx>
      <c:valAx>
        <c:axId val="-2053324656"/>
        <c:scaling>
          <c:logBase val="10.0"/>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53328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11/16/15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11/16/15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11/16/15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11/16/15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11/16/15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 Id="rId3"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amazon.com/HP-JE009A-ABA-V1910-48G-Gigabit/dp/B003OX98U8" TargetMode="External"/><Relationship Id="rId4" Type="http://schemas.openxmlformats.org/officeDocument/2006/relationships/hyperlink" Target="http://www.amazon.com/HP-1950-24G-2SFP--2XGT-Managed-Ethernet/dp/B00WF9GPHQ" TargetMode="External"/><Relationship Id="rId5" Type="http://schemas.openxmlformats.org/officeDocument/2006/relationships/hyperlink" Target="http://www.amazon.com/HP-1950-48G-2SFP--2XGT-Switch-JG961A/dp/B00W6V3OX6" TargetMode="External"/><Relationship Id="rId6" Type="http://schemas.openxmlformats.org/officeDocument/2006/relationships/hyperlink" Target="http://www.amazon.com/HP-5130-24G-SFP-4SFP-Managed-Stackable-JG933A/dp/B00NTQ18S0" TargetMode="External"/><Relationship Id="rId7" Type="http://schemas.openxmlformats.org/officeDocument/2006/relationships/hyperlink" Target="http://www.overstock.com/Electronics/HP-5900AF-48XG-4QSFP-Switch/7575446/product.html" TargetMode="External"/><Relationship Id="rId1" Type="http://schemas.openxmlformats.org/officeDocument/2006/relationships/slideLayout" Target="../slideLayouts/slideLayout2.xml"/><Relationship Id="rId2" Type="http://schemas.openxmlformats.org/officeDocument/2006/relationships/hyperlink" Target="http://www.amazon.com/HP-Procurve-1910-24G-JE006A-ABA/dp/B003UL531W"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dell.com/us/business/p/poweredge-r320/fs" TargetMode="External"/><Relationship Id="rId4" Type="http://schemas.openxmlformats.org/officeDocument/2006/relationships/hyperlink" Target="http://www.dell.com/us/business/p/poweredge-r530/pd" TargetMode="External"/><Relationship Id="rId5" Type="http://schemas.openxmlformats.org/officeDocument/2006/relationships/image" Target="../media/image4.tiff"/><Relationship Id="rId6" Type="http://schemas.openxmlformats.org/officeDocument/2006/relationships/image" Target="../media/image5.png"/><Relationship Id="rId7"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hyperlink" Target="http://www.amazon.com/Supermicro-Server-Barebone-System-SYS-5017A-EP/dp/B00CKJ2RUA/ref=sr_1_sc_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thub.com/inex/IXP-Manager/wik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tgovforum.org/cms/documents/best-practice-forums/536-igf15-bpf-ixp-jp-draft"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a:r>
              <a:rPr lang="en-US" dirty="0" smtClean="0"/>
              <a:t>The $1,000 </a:t>
            </a:r>
            <a:br>
              <a:rPr lang="en-US" dirty="0" smtClean="0"/>
            </a:br>
            <a:r>
              <a:rPr lang="en-US" dirty="0" smtClean="0"/>
              <a:t>Internet Exchange</a:t>
            </a:r>
            <a:endParaRPr lang="en-US" dirty="0"/>
          </a:p>
        </p:txBody>
      </p:sp>
      <p:sp>
        <p:nvSpPr>
          <p:cNvPr id="3" name="Subtitle 2"/>
          <p:cNvSpPr>
            <a:spLocks noGrp="1"/>
          </p:cNvSpPr>
          <p:nvPr>
            <p:ph type="subTitle" idx="1"/>
          </p:nvPr>
        </p:nvSpPr>
        <p:spPr/>
        <p:txBody>
          <a:bodyPr>
            <a:normAutofit fontScale="92500" lnSpcReduction="10000"/>
          </a:bodyPr>
          <a:lstStyle/>
          <a:p>
            <a:pPr algn="r"/>
            <a:endParaRPr lang="en-US" dirty="0"/>
          </a:p>
          <a:p>
            <a:pPr algn="r"/>
            <a:r>
              <a:rPr lang="en-US" dirty="0" smtClean="0"/>
              <a:t>WARNING: Contains up-and-to-the-right charts</a:t>
            </a:r>
            <a:endParaRPr lang="en-US" dirty="0"/>
          </a:p>
        </p:txBody>
      </p:sp>
      <p:sp>
        <p:nvSpPr>
          <p:cNvPr id="4" name="TextBox 3"/>
          <p:cNvSpPr txBox="1"/>
          <p:nvPr/>
        </p:nvSpPr>
        <p:spPr>
          <a:xfrm>
            <a:off x="9225777" y="5641094"/>
            <a:ext cx="3020652" cy="646331"/>
          </a:xfrm>
          <a:prstGeom prst="rect">
            <a:avLst/>
          </a:prstGeom>
          <a:noFill/>
        </p:spPr>
        <p:txBody>
          <a:bodyPr wrap="square" rtlCol="0">
            <a:spAutoFit/>
          </a:bodyPr>
          <a:lstStyle/>
          <a:p>
            <a:r>
              <a:rPr lang="en-US" dirty="0" err="1" smtClean="0"/>
              <a:t>Remco</a:t>
            </a:r>
            <a:r>
              <a:rPr lang="en-US" dirty="0" smtClean="0"/>
              <a:t> van </a:t>
            </a:r>
            <a:r>
              <a:rPr lang="en-US" dirty="0" err="1" smtClean="0"/>
              <a:t>Mook</a:t>
            </a:r>
            <a:endParaRPr lang="en-US" dirty="0" smtClean="0"/>
          </a:p>
          <a:p>
            <a:r>
              <a:rPr lang="en-US" dirty="0" smtClean="0"/>
              <a:t>UKNOF, September 2015</a:t>
            </a:r>
            <a:endParaRPr lang="en-US" dirty="0"/>
          </a:p>
        </p:txBody>
      </p:sp>
    </p:spTree>
    <p:extLst>
      <p:ext uri="{BB962C8B-B14F-4D97-AF65-F5344CB8AC3E}">
        <p14:creationId xmlns:p14="http://schemas.microsoft.com/office/powerpoint/2010/main" val="846930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518810491"/>
              </p:ext>
            </p:extLst>
          </p:nvPr>
        </p:nvGraphicFramePr>
        <p:xfrm>
          <a:off x="155644" y="2067432"/>
          <a:ext cx="11712102" cy="440858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err="1" smtClean="0"/>
              <a:t>Asiapac</a:t>
            </a:r>
            <a:r>
              <a:rPr lang="en-US" dirty="0" smtClean="0"/>
              <a:t> IXPs</a:t>
            </a:r>
            <a:endParaRPr lang="en-US" dirty="0"/>
          </a:p>
        </p:txBody>
      </p:sp>
      <p:grpSp>
        <p:nvGrpSpPr>
          <p:cNvPr id="3" name="Group 2"/>
          <p:cNvGrpSpPr/>
          <p:nvPr/>
        </p:nvGrpSpPr>
        <p:grpSpPr>
          <a:xfrm>
            <a:off x="793872" y="2012354"/>
            <a:ext cx="10901496" cy="1133276"/>
            <a:chOff x="1465285" y="-379154"/>
            <a:chExt cx="10345658" cy="1133276"/>
          </a:xfrm>
        </p:grpSpPr>
        <p:cxnSp>
          <p:nvCxnSpPr>
            <p:cNvPr id="5" name="Straight Connector 4"/>
            <p:cNvCxnSpPr/>
            <p:nvPr/>
          </p:nvCxnSpPr>
          <p:spPr>
            <a:xfrm flipV="1">
              <a:off x="1465285" y="744120"/>
              <a:ext cx="10345658" cy="1000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65285" y="369773"/>
              <a:ext cx="1119808" cy="369332"/>
            </a:xfrm>
            <a:prstGeom prst="rect">
              <a:avLst/>
            </a:prstGeom>
            <a:noFill/>
          </p:spPr>
          <p:txBody>
            <a:bodyPr wrap="square" rtlCol="0">
              <a:spAutoFit/>
            </a:bodyPr>
            <a:lstStyle/>
            <a:p>
              <a:r>
                <a:rPr lang="en-US" dirty="0" smtClean="0">
                  <a:solidFill>
                    <a:schemeClr val="accent6"/>
                  </a:solidFill>
                </a:rPr>
                <a:t>20 </a:t>
              </a:r>
              <a:r>
                <a:rPr lang="en-US" dirty="0" err="1" smtClean="0">
                  <a:solidFill>
                    <a:schemeClr val="accent6"/>
                  </a:solidFill>
                </a:rPr>
                <a:t>Gbps</a:t>
              </a:r>
              <a:endParaRPr lang="en-US" dirty="0">
                <a:solidFill>
                  <a:schemeClr val="accent6"/>
                </a:solidFill>
              </a:endParaRPr>
            </a:p>
          </p:txBody>
        </p:sp>
        <p:sp>
          <p:nvSpPr>
            <p:cNvPr id="7" name="Down Arrow 6"/>
            <p:cNvSpPr/>
            <p:nvPr/>
          </p:nvSpPr>
          <p:spPr>
            <a:xfrm>
              <a:off x="5544811" y="-379154"/>
              <a:ext cx="675861" cy="103366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77817" y="-159310"/>
              <a:ext cx="2126973" cy="369332"/>
            </a:xfrm>
            <a:prstGeom prst="rect">
              <a:avLst/>
            </a:prstGeom>
            <a:noFill/>
          </p:spPr>
          <p:txBody>
            <a:bodyPr wrap="square" rtlCol="0">
              <a:spAutoFit/>
            </a:bodyPr>
            <a:lstStyle/>
            <a:p>
              <a:r>
                <a:rPr lang="en-US" smtClean="0">
                  <a:solidFill>
                    <a:schemeClr val="accent6"/>
                  </a:solidFill>
                </a:rPr>
                <a:t>42</a:t>
              </a:r>
              <a:r>
                <a:rPr lang="en-US" baseline="30000" smtClean="0">
                  <a:solidFill>
                    <a:schemeClr val="accent6"/>
                  </a:solidFill>
                </a:rPr>
                <a:t>nd</a:t>
              </a:r>
              <a:r>
                <a:rPr lang="en-US" smtClean="0">
                  <a:solidFill>
                    <a:schemeClr val="accent6"/>
                  </a:solidFill>
                </a:rPr>
                <a:t> percentile</a:t>
              </a:r>
              <a:r>
                <a:rPr lang="en-US" dirty="0" smtClean="0">
                  <a:solidFill>
                    <a:schemeClr val="accent6"/>
                  </a:solidFill>
                </a:rPr>
                <a:t>!</a:t>
              </a:r>
              <a:endParaRPr lang="en-US" dirty="0">
                <a:solidFill>
                  <a:schemeClr val="accent6"/>
                </a:solidFill>
              </a:endParaRPr>
            </a:p>
          </p:txBody>
        </p:sp>
      </p:grpSp>
    </p:spTree>
    <p:extLst>
      <p:ext uri="{BB962C8B-B14F-4D97-AF65-F5344CB8AC3E}">
        <p14:creationId xmlns:p14="http://schemas.microsoft.com/office/powerpoint/2010/main" val="5842303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996177251"/>
              </p:ext>
            </p:extLst>
          </p:nvPr>
        </p:nvGraphicFramePr>
        <p:xfrm>
          <a:off x="1011304" y="2563257"/>
          <a:ext cx="10229850" cy="37359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err="1" smtClean="0"/>
              <a:t>AfricaN</a:t>
            </a:r>
            <a:r>
              <a:rPr lang="en-US" dirty="0" smtClean="0"/>
              <a:t> IXPs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708476"/>
              </p:ext>
            </p:extLst>
          </p:nvPr>
        </p:nvGraphicFramePr>
        <p:xfrm>
          <a:off x="685800" y="2193925"/>
          <a:ext cx="10820400" cy="4024313"/>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606870" y="1946192"/>
            <a:ext cx="9447538" cy="1251173"/>
            <a:chOff x="1606870" y="1946192"/>
            <a:chExt cx="9447538" cy="1251173"/>
          </a:xfrm>
        </p:grpSpPr>
        <p:cxnSp>
          <p:nvCxnSpPr>
            <p:cNvPr id="5" name="Straight Connector 4"/>
            <p:cNvCxnSpPr/>
            <p:nvPr/>
          </p:nvCxnSpPr>
          <p:spPr>
            <a:xfrm>
              <a:off x="1606870" y="3197145"/>
              <a:ext cx="9447538" cy="22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6870" y="2795195"/>
              <a:ext cx="1119808" cy="369332"/>
            </a:xfrm>
            <a:prstGeom prst="rect">
              <a:avLst/>
            </a:prstGeom>
            <a:noFill/>
          </p:spPr>
          <p:txBody>
            <a:bodyPr wrap="square" rtlCol="0">
              <a:spAutoFit/>
            </a:bodyPr>
            <a:lstStyle/>
            <a:p>
              <a:r>
                <a:rPr lang="en-US" dirty="0" smtClean="0">
                  <a:solidFill>
                    <a:schemeClr val="accent6"/>
                  </a:solidFill>
                </a:rPr>
                <a:t>20 </a:t>
              </a:r>
              <a:r>
                <a:rPr lang="en-US" dirty="0" err="1" smtClean="0">
                  <a:solidFill>
                    <a:schemeClr val="accent6"/>
                  </a:solidFill>
                </a:rPr>
                <a:t>Gbps</a:t>
              </a:r>
              <a:endParaRPr lang="en-US" dirty="0">
                <a:solidFill>
                  <a:schemeClr val="accent6"/>
                </a:solidFill>
              </a:endParaRPr>
            </a:p>
          </p:txBody>
        </p:sp>
        <p:sp>
          <p:nvSpPr>
            <p:cNvPr id="7" name="Down Arrow 6"/>
            <p:cNvSpPr/>
            <p:nvPr/>
          </p:nvSpPr>
          <p:spPr>
            <a:xfrm>
              <a:off x="8776250" y="1946192"/>
              <a:ext cx="675861" cy="103366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937319" y="2125663"/>
              <a:ext cx="2126973" cy="369332"/>
            </a:xfrm>
            <a:prstGeom prst="rect">
              <a:avLst/>
            </a:prstGeom>
            <a:noFill/>
          </p:spPr>
          <p:txBody>
            <a:bodyPr wrap="square" rtlCol="0">
              <a:spAutoFit/>
            </a:bodyPr>
            <a:lstStyle/>
            <a:p>
              <a:r>
                <a:rPr lang="en-US" dirty="0" smtClean="0">
                  <a:solidFill>
                    <a:schemeClr val="accent6"/>
                  </a:solidFill>
                </a:rPr>
                <a:t>80</a:t>
              </a:r>
              <a:r>
                <a:rPr lang="en-US" baseline="30000" dirty="0" smtClean="0">
                  <a:solidFill>
                    <a:schemeClr val="accent6"/>
                  </a:solidFill>
                </a:rPr>
                <a:t>th</a:t>
              </a:r>
              <a:r>
                <a:rPr lang="en-US" dirty="0" smtClean="0">
                  <a:solidFill>
                    <a:schemeClr val="accent6"/>
                  </a:solidFill>
                </a:rPr>
                <a:t> percentile!</a:t>
              </a:r>
              <a:endParaRPr lang="en-US" dirty="0">
                <a:solidFill>
                  <a:schemeClr val="accent6"/>
                </a:solidFill>
              </a:endParaRPr>
            </a:p>
          </p:txBody>
        </p:sp>
      </p:grpSp>
    </p:spTree>
    <p:extLst>
      <p:ext uri="{BB962C8B-B14F-4D97-AF65-F5344CB8AC3E}">
        <p14:creationId xmlns:p14="http://schemas.microsoft.com/office/powerpoint/2010/main" val="1263776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nvPr>
        </p:nvGraphicFramePr>
        <p:xfrm>
          <a:off x="59547" y="1899139"/>
          <a:ext cx="11835161" cy="505707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EUROPEAN IXPs</a:t>
            </a:r>
            <a:endParaRPr lang="en-US" dirty="0"/>
          </a:p>
        </p:txBody>
      </p:sp>
      <p:grpSp>
        <p:nvGrpSpPr>
          <p:cNvPr id="4" name="Group 3"/>
          <p:cNvGrpSpPr/>
          <p:nvPr/>
        </p:nvGrpSpPr>
        <p:grpSpPr>
          <a:xfrm>
            <a:off x="764027" y="2281728"/>
            <a:ext cx="10901496" cy="1124826"/>
            <a:chOff x="764027" y="2281728"/>
            <a:chExt cx="10901496" cy="1124826"/>
          </a:xfrm>
        </p:grpSpPr>
        <p:cxnSp>
          <p:nvCxnSpPr>
            <p:cNvPr id="5" name="Straight Connector 4"/>
            <p:cNvCxnSpPr/>
            <p:nvPr/>
          </p:nvCxnSpPr>
          <p:spPr>
            <a:xfrm flipV="1">
              <a:off x="764027" y="3396552"/>
              <a:ext cx="10901496" cy="1000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4027" y="3022205"/>
              <a:ext cx="1179972" cy="369332"/>
            </a:xfrm>
            <a:prstGeom prst="rect">
              <a:avLst/>
            </a:prstGeom>
            <a:noFill/>
          </p:spPr>
          <p:txBody>
            <a:bodyPr wrap="square" rtlCol="0">
              <a:spAutoFit/>
            </a:bodyPr>
            <a:lstStyle/>
            <a:p>
              <a:r>
                <a:rPr lang="en-US" dirty="0" smtClean="0">
                  <a:solidFill>
                    <a:schemeClr val="accent6"/>
                  </a:solidFill>
                </a:rPr>
                <a:t>20 </a:t>
              </a:r>
              <a:r>
                <a:rPr lang="en-US" dirty="0" err="1" smtClean="0">
                  <a:solidFill>
                    <a:schemeClr val="accent6"/>
                  </a:solidFill>
                </a:rPr>
                <a:t>Gbps</a:t>
              </a:r>
              <a:endParaRPr lang="en-US" dirty="0">
                <a:solidFill>
                  <a:schemeClr val="accent6"/>
                </a:solidFill>
              </a:endParaRPr>
            </a:p>
          </p:txBody>
        </p:sp>
        <p:sp>
          <p:nvSpPr>
            <p:cNvPr id="7" name="Down Arrow 6"/>
            <p:cNvSpPr/>
            <p:nvPr/>
          </p:nvSpPr>
          <p:spPr>
            <a:xfrm>
              <a:off x="4763793" y="2281728"/>
              <a:ext cx="712173" cy="103366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23465" y="2542310"/>
              <a:ext cx="2241248" cy="369332"/>
            </a:xfrm>
            <a:prstGeom prst="rect">
              <a:avLst/>
            </a:prstGeom>
            <a:noFill/>
          </p:spPr>
          <p:txBody>
            <a:bodyPr wrap="square" rtlCol="0">
              <a:spAutoFit/>
            </a:bodyPr>
            <a:lstStyle/>
            <a:p>
              <a:r>
                <a:rPr lang="en-US" dirty="0" smtClean="0">
                  <a:solidFill>
                    <a:schemeClr val="accent6"/>
                  </a:solidFill>
                </a:rPr>
                <a:t>40</a:t>
              </a:r>
              <a:r>
                <a:rPr lang="en-US" baseline="30000" dirty="0" smtClean="0">
                  <a:solidFill>
                    <a:schemeClr val="accent6"/>
                  </a:solidFill>
                </a:rPr>
                <a:t>th</a:t>
              </a:r>
              <a:r>
                <a:rPr lang="en-US" dirty="0" smtClean="0">
                  <a:solidFill>
                    <a:schemeClr val="accent6"/>
                  </a:solidFill>
                </a:rPr>
                <a:t> percentile!</a:t>
              </a:r>
              <a:endParaRPr lang="en-US" dirty="0">
                <a:solidFill>
                  <a:schemeClr val="accent6"/>
                </a:solidFill>
              </a:endParaRPr>
            </a:p>
          </p:txBody>
        </p:sp>
      </p:grpSp>
    </p:spTree>
    <p:extLst>
      <p:ext uri="{BB962C8B-B14F-4D97-AF65-F5344CB8AC3E}">
        <p14:creationId xmlns:p14="http://schemas.microsoft.com/office/powerpoint/2010/main" val="982780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 conclusions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r>
              <a:rPr lang="en-US" sz="2800" dirty="0" smtClean="0"/>
              <a:t>Traffic over 20Gbps is unlikely* for a startup</a:t>
            </a:r>
          </a:p>
          <a:p>
            <a:endParaRPr lang="en-US" sz="2800" dirty="0" smtClean="0"/>
          </a:p>
          <a:p>
            <a:r>
              <a:rPr lang="en-US" sz="2800" dirty="0" smtClean="0"/>
              <a:t>Design for an initial 15-20 customers</a:t>
            </a:r>
          </a:p>
          <a:p>
            <a:endParaRPr lang="en-US" sz="2800" dirty="0" smtClean="0"/>
          </a:p>
          <a:p>
            <a:r>
              <a:rPr lang="en-US" sz="2800" dirty="0" smtClean="0"/>
              <a:t>Initial revenue is low (if any)</a:t>
            </a:r>
          </a:p>
          <a:p>
            <a:endParaRPr lang="en-US" sz="2800" dirty="0"/>
          </a:p>
          <a:p>
            <a:pPr marL="0" indent="0">
              <a:buNone/>
            </a:pPr>
            <a:r>
              <a:rPr lang="en-US" sz="1800" dirty="0" smtClean="0"/>
              <a:t>* </a:t>
            </a:r>
            <a:r>
              <a:rPr lang="en-US" sz="1200" dirty="0" smtClean="0"/>
              <a:t>yes, there are exceptions, in places with highly developed local infrastructure and a lot of pressure from content providers, like FL-IX.  </a:t>
            </a:r>
          </a:p>
          <a:p>
            <a:pPr lvl="1"/>
            <a:endParaRPr lang="en-US" dirty="0"/>
          </a:p>
          <a:p>
            <a:pPr marL="457200" lvl="1" indent="0">
              <a:buNone/>
            </a:pPr>
            <a:endParaRPr lang="en-US" dirty="0"/>
          </a:p>
        </p:txBody>
      </p:sp>
    </p:spTree>
    <p:extLst>
      <p:ext uri="{BB962C8B-B14F-4D97-AF65-F5344CB8AC3E}">
        <p14:creationId xmlns:p14="http://schemas.microsoft.com/office/powerpoint/2010/main" val="399158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for new IXPs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endParaRPr lang="en-US" sz="5400" dirty="0" smtClean="0"/>
          </a:p>
          <a:p>
            <a:pPr marL="514350" indent="-514350">
              <a:buFont typeface="+mj-lt"/>
              <a:buAutoNum type="arabicPeriod"/>
            </a:pPr>
            <a:r>
              <a:rPr lang="en-US" sz="5400" dirty="0" smtClean="0"/>
              <a:t>First, grow to scale.</a:t>
            </a:r>
          </a:p>
          <a:p>
            <a:pPr marL="514350" indent="-514350">
              <a:buFont typeface="+mj-lt"/>
              <a:buAutoNum type="arabicPeriod"/>
            </a:pPr>
            <a:endParaRPr lang="en-US" sz="5400" dirty="0" smtClean="0"/>
          </a:p>
          <a:p>
            <a:pPr marL="514350" indent="-514350">
              <a:buFont typeface="+mj-lt"/>
              <a:buAutoNum type="arabicPeriod"/>
            </a:pPr>
            <a:r>
              <a:rPr lang="en-US" sz="5400" dirty="0" smtClean="0"/>
              <a:t>Then, scale to grow.</a:t>
            </a:r>
            <a:endParaRPr lang="en-US" sz="5400" dirty="0"/>
          </a:p>
        </p:txBody>
      </p:sp>
    </p:spTree>
    <p:extLst>
      <p:ext uri="{BB962C8B-B14F-4D97-AF65-F5344CB8AC3E}">
        <p14:creationId xmlns:p14="http://schemas.microsoft.com/office/powerpoint/2010/main" val="1192501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0748" y="764373"/>
            <a:ext cx="9205452" cy="1293028"/>
          </a:xfrm>
        </p:spPr>
        <p:txBody>
          <a:bodyPr/>
          <a:lstStyle/>
          <a:p>
            <a:r>
              <a:rPr lang="en-US" dirty="0" smtClean="0"/>
              <a:t>Paradigms for helping new IXPs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000" dirty="0" smtClean="0"/>
              <a:t>Sponsor meeting rooms, not big gear</a:t>
            </a:r>
          </a:p>
          <a:p>
            <a:pPr marL="514350" indent="-514350">
              <a:buFont typeface="+mj-lt"/>
              <a:buAutoNum type="arabicPeriod"/>
            </a:pPr>
            <a:endParaRPr lang="en-US" sz="4000" dirty="0"/>
          </a:p>
          <a:p>
            <a:pPr marL="514350" indent="-514350">
              <a:buFont typeface="+mj-lt"/>
              <a:buAutoNum type="arabicPeriod"/>
            </a:pPr>
            <a:r>
              <a:rPr lang="en-US" sz="4000" dirty="0" smtClean="0"/>
              <a:t>Facilitate LOCAL community building</a:t>
            </a:r>
          </a:p>
          <a:p>
            <a:pPr marL="514350" indent="-514350">
              <a:buFont typeface="+mj-lt"/>
              <a:buAutoNum type="arabicPeriod"/>
            </a:pPr>
            <a:endParaRPr lang="en-US" sz="4000" dirty="0"/>
          </a:p>
          <a:p>
            <a:pPr marL="514350" indent="-514350">
              <a:buFont typeface="+mj-lt"/>
              <a:buAutoNum type="arabicPeriod"/>
            </a:pPr>
            <a:r>
              <a:rPr lang="en-US" sz="4000" dirty="0" smtClean="0"/>
              <a:t>Give them YOUR international contacts</a:t>
            </a:r>
            <a:endParaRPr lang="en-US" sz="4000" dirty="0"/>
          </a:p>
        </p:txBody>
      </p:sp>
    </p:spTree>
    <p:extLst>
      <p:ext uri="{BB962C8B-B14F-4D97-AF65-F5344CB8AC3E}">
        <p14:creationId xmlns:p14="http://schemas.microsoft.com/office/powerpoint/2010/main" val="2049988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 a community</a:t>
            </a:r>
            <a:endParaRPr lang="en-US" dirty="0"/>
          </a:p>
        </p:txBody>
      </p:sp>
      <p:sp>
        <p:nvSpPr>
          <p:cNvPr id="5" name="Text Placeholder 4"/>
          <p:cNvSpPr>
            <a:spLocks noGrp="1"/>
          </p:cNvSpPr>
          <p:nvPr>
            <p:ph type="body" idx="1"/>
          </p:nvPr>
        </p:nvSpPr>
        <p:spPr/>
        <p:txBody>
          <a:bodyPr/>
          <a:lstStyle/>
          <a:p>
            <a:r>
              <a:rPr lang="en-US" dirty="0" smtClean="0"/>
              <a:t>We could spend a day on this..</a:t>
            </a:r>
            <a:endParaRPr lang="en-US" dirty="0"/>
          </a:p>
        </p:txBody>
      </p:sp>
    </p:spTree>
    <p:extLst>
      <p:ext uri="{BB962C8B-B14F-4D97-AF65-F5344CB8AC3E}">
        <p14:creationId xmlns:p14="http://schemas.microsoft.com/office/powerpoint/2010/main" val="190135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Guidelines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endParaRPr lang="en-US" dirty="0" smtClean="0"/>
          </a:p>
          <a:p>
            <a:pPr marL="457200" indent="-457200">
              <a:buFont typeface="+mj-lt"/>
              <a:buAutoNum type="arabicPeriod"/>
            </a:pPr>
            <a:r>
              <a:rPr lang="en-US" dirty="0" smtClean="0"/>
              <a:t>Be Inclusive</a:t>
            </a:r>
          </a:p>
          <a:p>
            <a:pPr marL="457200" indent="-457200">
              <a:buFont typeface="+mj-lt"/>
              <a:buAutoNum type="arabicPeriod"/>
            </a:pPr>
            <a:endParaRPr lang="en-US" dirty="0" smtClean="0"/>
          </a:p>
          <a:p>
            <a:pPr marL="457200" indent="-457200">
              <a:buFont typeface="+mj-lt"/>
              <a:buAutoNum type="arabicPeriod"/>
            </a:pPr>
            <a:r>
              <a:rPr lang="en-US" dirty="0" smtClean="0"/>
              <a:t>Be Pragmatic</a:t>
            </a:r>
          </a:p>
          <a:p>
            <a:pPr marL="457200" indent="-457200">
              <a:buFont typeface="+mj-lt"/>
              <a:buAutoNum type="arabicPeriod"/>
            </a:pPr>
            <a:endParaRPr lang="en-US" dirty="0" smtClean="0"/>
          </a:p>
          <a:p>
            <a:pPr marL="457200" indent="-457200">
              <a:buFont typeface="+mj-lt"/>
              <a:buAutoNum type="arabicPeriod"/>
            </a:pPr>
            <a:r>
              <a:rPr lang="en-US" dirty="0" smtClean="0"/>
              <a:t>(try to) Be Neutral</a:t>
            </a:r>
            <a:endParaRPr lang="en-US" dirty="0"/>
          </a:p>
        </p:txBody>
      </p:sp>
    </p:spTree>
    <p:extLst>
      <p:ext uri="{BB962C8B-B14F-4D97-AF65-F5344CB8AC3E}">
        <p14:creationId xmlns:p14="http://schemas.microsoft.com/office/powerpoint/2010/main" val="149222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Select your setup</a:t>
            </a:r>
            <a:endParaRPr lang="en-US" dirty="0"/>
          </a:p>
        </p:txBody>
      </p:sp>
      <p:sp>
        <p:nvSpPr>
          <p:cNvPr id="5" name="Text Placeholder 4"/>
          <p:cNvSpPr>
            <a:spLocks noGrp="1"/>
          </p:cNvSpPr>
          <p:nvPr>
            <p:ph type="body" idx="1"/>
          </p:nvPr>
        </p:nvSpPr>
        <p:spPr/>
        <p:txBody>
          <a:bodyPr/>
          <a:lstStyle/>
          <a:p>
            <a:r>
              <a:rPr lang="en-US" dirty="0" smtClean="0"/>
              <a:t>The 4 S-</a:t>
            </a:r>
            <a:r>
              <a:rPr lang="en-US" dirty="0" err="1" smtClean="0"/>
              <a:t>es</a:t>
            </a:r>
            <a:r>
              <a:rPr lang="en-US" dirty="0" smtClean="0"/>
              <a:t> of IXPs:</a:t>
            </a:r>
          </a:p>
          <a:p>
            <a:r>
              <a:rPr lang="en-US" dirty="0" smtClean="0"/>
              <a:t>Switches, Servers, Software and Space</a:t>
            </a:r>
            <a:endParaRPr lang="en-US" dirty="0"/>
          </a:p>
        </p:txBody>
      </p:sp>
    </p:spTree>
    <p:extLst>
      <p:ext uri="{BB962C8B-B14F-4D97-AF65-F5344CB8AC3E}">
        <p14:creationId xmlns:p14="http://schemas.microsoft.com/office/powerpoint/2010/main" val="16742965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List</a:t>
            </a:r>
            <a:endParaRPr lang="en-US" dirty="0"/>
          </a:p>
        </p:txBody>
      </p:sp>
      <p:sp>
        <p:nvSpPr>
          <p:cNvPr id="3" name="Content Placeholder 2"/>
          <p:cNvSpPr>
            <a:spLocks noGrp="1"/>
          </p:cNvSpPr>
          <p:nvPr>
            <p:ph idx="1"/>
          </p:nvPr>
        </p:nvSpPr>
        <p:spPr/>
        <p:txBody>
          <a:bodyPr/>
          <a:lstStyle/>
          <a:p>
            <a:r>
              <a:rPr lang="en-US" dirty="0" smtClean="0"/>
              <a:t>Capable of 20Gbps peak, 8Gbps average traffic</a:t>
            </a:r>
          </a:p>
          <a:p>
            <a:r>
              <a:rPr lang="en-US" dirty="0" smtClean="0"/>
              <a:t>20-30 customer ports</a:t>
            </a:r>
          </a:p>
          <a:p>
            <a:r>
              <a:rPr lang="en-US" strike="sngStrike" dirty="0" smtClean="0"/>
              <a:t>10Mbps, 100Mbps, </a:t>
            </a:r>
            <a:r>
              <a:rPr lang="en-US" dirty="0" smtClean="0"/>
              <a:t>1Gbps, multiple 1Gbps</a:t>
            </a:r>
          </a:p>
          <a:p>
            <a:r>
              <a:rPr lang="en-US" dirty="0" smtClean="0"/>
              <a:t>Portal/website</a:t>
            </a:r>
          </a:p>
          <a:p>
            <a:r>
              <a:rPr lang="en-US" dirty="0" smtClean="0"/>
              <a:t>Quarantine VLAN</a:t>
            </a:r>
          </a:p>
          <a:p>
            <a:r>
              <a:rPr lang="en-US" dirty="0" smtClean="0"/>
              <a:t>Route server</a:t>
            </a:r>
          </a:p>
          <a:p>
            <a:r>
              <a:rPr lang="en-US" dirty="0" err="1" smtClean="0"/>
              <a:t>Arpwatch</a:t>
            </a:r>
            <a:endParaRPr lang="en-US" dirty="0" smtClean="0"/>
          </a:p>
          <a:p>
            <a:r>
              <a:rPr lang="en-US" dirty="0" smtClean="0"/>
              <a:t>Central location with good connectivity options</a:t>
            </a:r>
          </a:p>
          <a:p>
            <a:endParaRPr lang="en-US" dirty="0"/>
          </a:p>
        </p:txBody>
      </p:sp>
    </p:spTree>
    <p:extLst>
      <p:ext uri="{BB962C8B-B14F-4D97-AF65-F5344CB8AC3E}">
        <p14:creationId xmlns:p14="http://schemas.microsoft.com/office/powerpoint/2010/main" val="2082906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endParaRPr lang="en-US" dirty="0"/>
          </a:p>
        </p:txBody>
      </p:sp>
      <p:sp>
        <p:nvSpPr>
          <p:cNvPr id="3" name="Content Placeholder 2"/>
          <p:cNvSpPr>
            <a:spLocks noGrp="1"/>
          </p:cNvSpPr>
          <p:nvPr>
            <p:ph idx="1"/>
          </p:nvPr>
        </p:nvSpPr>
        <p:spPr/>
        <p:txBody>
          <a:bodyPr/>
          <a:lstStyle/>
          <a:p>
            <a:r>
              <a:rPr lang="en-US" dirty="0" smtClean="0"/>
              <a:t>This talk is about setting up not-for-profit, locally run, community-owned exchanges. Applicability in other scenarios may vary.</a:t>
            </a:r>
          </a:p>
          <a:p>
            <a:endParaRPr lang="en-US" dirty="0"/>
          </a:p>
          <a:p>
            <a:r>
              <a:rPr lang="en-US" dirty="0" smtClean="0"/>
              <a:t>I’m not trying to push any vendor in particular – the examples given in this presentation are exactly that, examples.</a:t>
            </a:r>
          </a:p>
          <a:p>
            <a:endParaRPr lang="en-US" dirty="0"/>
          </a:p>
          <a:p>
            <a:r>
              <a:rPr lang="en-US" dirty="0" smtClean="0"/>
              <a:t>There’s a </a:t>
            </a:r>
            <a:r>
              <a:rPr lang="en-US" dirty="0"/>
              <a:t>big difference between setting up a new exchange from scratch and ‘parachuting in’ a satellite of an existing exchange</a:t>
            </a:r>
          </a:p>
          <a:p>
            <a:endParaRPr lang="en-US" dirty="0" smtClean="0"/>
          </a:p>
          <a:p>
            <a:r>
              <a:rPr lang="en-US" dirty="0" smtClean="0"/>
              <a:t>Your Mileage May Vary – local regulations can have a large impact!</a:t>
            </a:r>
            <a:endParaRPr lang="en-US" dirty="0"/>
          </a:p>
        </p:txBody>
      </p:sp>
    </p:spTree>
    <p:extLst>
      <p:ext uri="{BB962C8B-B14F-4D97-AF65-F5344CB8AC3E}">
        <p14:creationId xmlns:p14="http://schemas.microsoft.com/office/powerpoint/2010/main" val="1760281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557" y="764373"/>
            <a:ext cx="8875643" cy="1293028"/>
          </a:xfrm>
        </p:spPr>
        <p:txBody>
          <a:bodyPr/>
          <a:lstStyle/>
          <a:p>
            <a:r>
              <a:rPr lang="en-US" smtClean="0"/>
              <a:t>Bursts, Buffers and port speeds</a:t>
            </a:r>
            <a:endParaRPr lang="en-US"/>
          </a:p>
        </p:txBody>
      </p:sp>
      <p:sp>
        <p:nvSpPr>
          <p:cNvPr id="3" name="Content Placeholder 2"/>
          <p:cNvSpPr>
            <a:spLocks noGrp="1"/>
          </p:cNvSpPr>
          <p:nvPr>
            <p:ph idx="1"/>
          </p:nvPr>
        </p:nvSpPr>
        <p:spPr/>
        <p:txBody>
          <a:bodyPr>
            <a:normAutofit lnSpcReduction="10000"/>
          </a:bodyPr>
          <a:lstStyle/>
          <a:p>
            <a:r>
              <a:rPr lang="en-US" dirty="0" smtClean="0"/>
              <a:t>TL;DR – Don’t offer 10Mbps or 100Mbps ports. You will drop traffic.</a:t>
            </a:r>
          </a:p>
          <a:p>
            <a:endParaRPr lang="en-US" dirty="0"/>
          </a:p>
          <a:p>
            <a:r>
              <a:rPr lang="en-US" dirty="0" smtClean="0"/>
              <a:t>Slightly longer explanation:</a:t>
            </a:r>
          </a:p>
          <a:p>
            <a:pPr lvl="1"/>
            <a:r>
              <a:rPr lang="en-US" dirty="0" smtClean="0"/>
              <a:t>Switches are for forwarding traffic, not storing it</a:t>
            </a:r>
          </a:p>
          <a:p>
            <a:pPr lvl="1"/>
            <a:r>
              <a:rPr lang="en-US" dirty="0" smtClean="0"/>
              <a:t>Cheap switches have modest buffers for storing traffic</a:t>
            </a:r>
          </a:p>
          <a:p>
            <a:pPr lvl="1"/>
            <a:r>
              <a:rPr lang="en-US" dirty="0" smtClean="0"/>
              <a:t>Bursts of traffic from a 1G or 10G port towards a 10Mbps port will exhaust those </a:t>
            </a:r>
          </a:p>
          <a:p>
            <a:pPr lvl="1"/>
            <a:r>
              <a:rPr lang="en-US" dirty="0" smtClean="0"/>
              <a:t>If a switch is out of buffers, it will drop traffic</a:t>
            </a:r>
          </a:p>
          <a:p>
            <a:pPr lvl="1"/>
            <a:endParaRPr lang="en-US" dirty="0"/>
          </a:p>
          <a:p>
            <a:pPr lvl="1"/>
            <a:r>
              <a:rPr lang="en-US" dirty="0" smtClean="0"/>
              <a:t>Same thing goes for high port utilization!</a:t>
            </a:r>
          </a:p>
          <a:p>
            <a:endParaRPr lang="en-US" dirty="0"/>
          </a:p>
          <a:p>
            <a:r>
              <a:rPr lang="en-US" dirty="0" smtClean="0"/>
              <a:t>Keep your port speed variance under 2 orders of magnitude!</a:t>
            </a:r>
            <a:endParaRPr lang="en-US" dirty="0"/>
          </a:p>
        </p:txBody>
      </p:sp>
    </p:spTree>
    <p:extLst>
      <p:ext uri="{BB962C8B-B14F-4D97-AF65-F5344CB8AC3E}">
        <p14:creationId xmlns:p14="http://schemas.microsoft.com/office/powerpoint/2010/main" val="16172385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options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652713"/>
              </p:ext>
            </p:extLst>
          </p:nvPr>
        </p:nvGraphicFramePr>
        <p:xfrm>
          <a:off x="1517375" y="2229961"/>
          <a:ext cx="9375912" cy="3882375"/>
        </p:xfrm>
        <a:graphic>
          <a:graphicData uri="http://schemas.openxmlformats.org/drawingml/2006/table">
            <a:tbl>
              <a:tblPr/>
              <a:tblGrid>
                <a:gridCol w="1196047"/>
                <a:gridCol w="1608478"/>
                <a:gridCol w="2034656"/>
                <a:gridCol w="1525991"/>
                <a:gridCol w="1209796"/>
                <a:gridCol w="1800944"/>
              </a:tblGrid>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Traffic</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Ports</a:t>
                      </a:r>
                    </a:p>
                  </a:txBody>
                  <a:tcPr marL="12700" marR="12700" marT="12700" marB="0" anchor="b">
                    <a:lnL>
                      <a:noFill/>
                    </a:lnL>
                    <a:lnR>
                      <a:noFill/>
                    </a:lnR>
                    <a:lnT>
                      <a:noFill/>
                    </a:lnT>
                    <a:lnB>
                      <a:noFill/>
                    </a:lnB>
                  </a:tcPr>
                </a:tc>
                <a:tc>
                  <a:txBody>
                    <a:bodyPr/>
                    <a:lstStyle/>
                    <a:p>
                      <a:pPr algn="ctr" fontAlgn="b"/>
                      <a:r>
                        <a:rPr lang="en-US" sz="1200" b="0" i="0" u="none" strike="noStrike">
                          <a:solidFill>
                            <a:schemeClr val="tx1"/>
                          </a:solidFill>
                          <a:effectLst/>
                          <a:latin typeface="Calibri" charset="0"/>
                        </a:rPr>
                        <a:t>Est. price (USD)</a:t>
                      </a: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Max Power </a:t>
                      </a:r>
                      <a:r>
                        <a:rPr lang="en-US" sz="1200" b="0" i="0" u="none" strike="noStrike" dirty="0">
                          <a:solidFill>
                            <a:schemeClr val="tx1"/>
                          </a:solidFill>
                          <a:effectLst/>
                          <a:latin typeface="Calibri" charset="0"/>
                        </a:rPr>
                        <a:t>(W)</a:t>
                      </a:r>
                    </a:p>
                  </a:txBody>
                  <a:tcPr marL="12700" marR="12700" marT="1270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charset="0"/>
                        </a:rPr>
                        <a:t>Example</a:t>
                      </a: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a:solidFill>
                            <a:schemeClr val="tx1"/>
                          </a:solidFill>
                          <a:effectLst/>
                          <a:latin typeface="Calibri" charset="0"/>
                        </a:rPr>
                        <a:t>Entry</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0-20G</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24 10/100/1000T</a:t>
                      </a:r>
                    </a:p>
                  </a:txBody>
                  <a:tcPr marL="12700" marR="12700" marT="12700" marB="0" anchor="b">
                    <a:lnL>
                      <a:noFill/>
                    </a:lnL>
                    <a:lnR>
                      <a:noFill/>
                    </a:lnR>
                    <a:lnT>
                      <a:noFill/>
                    </a:lnT>
                    <a:lnB>
                      <a:noFill/>
                    </a:lnB>
                  </a:tcPr>
                </a:tc>
                <a:tc>
                  <a:txBody>
                    <a:bodyPr/>
                    <a:lstStyle/>
                    <a:p>
                      <a:pPr algn="ctr" fontAlgn="b"/>
                      <a:r>
                        <a:rPr lang="en-US" sz="1200" b="0" i="0" u="none" strike="noStrike">
                          <a:solidFill>
                            <a:schemeClr val="tx1"/>
                          </a:solidFill>
                          <a:effectLst/>
                          <a:latin typeface="Calibri" charset="0"/>
                        </a:rPr>
                        <a:t>$347 </a:t>
                      </a:r>
                    </a:p>
                  </a:txBody>
                  <a:tcPr marL="12700" marR="12700" marT="12700" marB="0" anchor="b">
                    <a:lnL>
                      <a:noFill/>
                    </a:lnL>
                    <a:lnR>
                      <a:noFill/>
                    </a:lnR>
                    <a:lnT>
                      <a:noFill/>
                    </a:lnT>
                    <a:lnB>
                      <a:noFill/>
                    </a:lnB>
                  </a:tcPr>
                </a:tc>
                <a:tc>
                  <a:txBody>
                    <a:bodyPr/>
                    <a:lstStyle/>
                    <a:p>
                      <a:pPr algn="ctr" fontAlgn="b"/>
                      <a:r>
                        <a:rPr lang="en-US" sz="1200" b="0" i="0" u="none" strike="noStrike">
                          <a:solidFill>
                            <a:schemeClr val="tx1"/>
                          </a:solidFill>
                          <a:effectLst/>
                          <a:latin typeface="Calibri" charset="0"/>
                        </a:rPr>
                        <a:t>32</a:t>
                      </a:r>
                    </a:p>
                  </a:txBody>
                  <a:tcPr marL="12700" marR="12700" marT="1270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charset="0"/>
                          <a:hlinkClick r:id="rId2"/>
                        </a:rPr>
                        <a:t>HP V1910-24G</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4 1G SFP</a:t>
                      </a: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dirty="0">
                          <a:solidFill>
                            <a:schemeClr val="tx1"/>
                          </a:solidFill>
                          <a:effectLst/>
                          <a:latin typeface="Calibri" charset="0"/>
                        </a:rPr>
                        <a:t>Entry+</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0-20G</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48 10/100/1000T</a:t>
                      </a: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dirty="0" smtClean="0">
                          <a:solidFill>
                            <a:schemeClr val="tx1"/>
                          </a:solidFill>
                          <a:effectLst/>
                          <a:latin typeface="Calibri" charset="0"/>
                        </a:rPr>
                        <a:t>$480 </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a:solidFill>
                            <a:schemeClr val="tx1"/>
                          </a:solidFill>
                          <a:effectLst/>
                          <a:latin typeface="Calibri" charset="0"/>
                        </a:rPr>
                        <a:t>60</a:t>
                      </a:r>
                    </a:p>
                  </a:txBody>
                  <a:tcPr marL="12700" marR="12700" marT="12700" marB="0" anchor="b">
                    <a:lnL>
                      <a:noFill/>
                    </a:lnL>
                    <a:lnR>
                      <a:noFill/>
                    </a:lnR>
                    <a:lnT>
                      <a:noFill/>
                    </a:lnT>
                    <a:lnB>
                      <a:noFill/>
                    </a:lnB>
                    <a:solidFill>
                      <a:schemeClr val="bg2"/>
                    </a:solidFill>
                  </a:tcPr>
                </a:tc>
                <a:tc>
                  <a:txBody>
                    <a:bodyPr/>
                    <a:lstStyle/>
                    <a:p>
                      <a:pPr algn="l" fontAlgn="b"/>
                      <a:r>
                        <a:rPr lang="en-US" sz="1200" b="0" i="0" u="sng" strike="noStrike" dirty="0">
                          <a:solidFill>
                            <a:srgbClr val="0563C1"/>
                          </a:solidFill>
                          <a:effectLst/>
                          <a:latin typeface="Calibri" charset="0"/>
                          <a:hlinkClick r:id="rId3"/>
                        </a:rPr>
                        <a:t>HP V1910-48G</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dirty="0">
                          <a:solidFill>
                            <a:schemeClr val="tx1"/>
                          </a:solidFill>
                          <a:effectLst/>
                          <a:latin typeface="Calibri" charset="0"/>
                        </a:rPr>
                        <a:t>4 1G SFP</a:t>
                      </a: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r>
                        <a:rPr lang="en-US" sz="1200" b="0" i="0" u="none" strike="noStrike" dirty="0">
                          <a:solidFill>
                            <a:schemeClr val="tx1"/>
                          </a:solidFill>
                          <a:effectLst/>
                          <a:latin typeface="Calibri" charset="0"/>
                        </a:rPr>
                        <a:t>Basic</a:t>
                      </a:r>
                    </a:p>
                  </a:txBody>
                  <a:tcPr marL="12700" marR="12700" marT="1270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charset="0"/>
                        </a:rPr>
                        <a:t>0-40G</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24 10/100/1000T</a:t>
                      </a:r>
                    </a:p>
                  </a:txBody>
                  <a:tcPr marL="12700" marR="12700" marT="12700" marB="0" anchor="b">
                    <a:lnL>
                      <a:noFill/>
                    </a:lnL>
                    <a:lnR>
                      <a:noFill/>
                    </a:lnR>
                    <a:lnT>
                      <a:noFill/>
                    </a:lnT>
                    <a:lnB>
                      <a:noFill/>
                    </a:lnB>
                  </a:tcPr>
                </a:tc>
                <a:tc>
                  <a:txBody>
                    <a:bodyPr/>
                    <a:lstStyle/>
                    <a:p>
                      <a:pPr algn="ctr" fontAlgn="b"/>
                      <a:r>
                        <a:rPr lang="en-US" sz="1200" b="0" i="0" u="none" strike="noStrike" dirty="0">
                          <a:solidFill>
                            <a:schemeClr val="tx1"/>
                          </a:solidFill>
                          <a:effectLst/>
                          <a:latin typeface="Calibri" charset="0"/>
                        </a:rPr>
                        <a:t>$</a:t>
                      </a:r>
                      <a:r>
                        <a:rPr lang="en-US" sz="1200" b="0" i="0" u="none" strike="noStrike" dirty="0" smtClean="0">
                          <a:solidFill>
                            <a:schemeClr val="tx1"/>
                          </a:solidFill>
                          <a:effectLst/>
                          <a:latin typeface="Calibri" charset="0"/>
                        </a:rPr>
                        <a:t>837</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a:solidFill>
                            <a:schemeClr val="tx1"/>
                          </a:solidFill>
                          <a:effectLst/>
                          <a:latin typeface="Calibri" charset="0"/>
                        </a:rPr>
                        <a:t>34</a:t>
                      </a:r>
                    </a:p>
                  </a:txBody>
                  <a:tcPr marL="12700" marR="12700" marT="1270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charset="0"/>
                          <a:hlinkClick r:id="rId4"/>
                        </a:rPr>
                        <a:t>HP 1950 24xGbE 2xSFP+ </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2 1G/10G SFP+</a:t>
                      </a: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2 1G/10G UTP</a:t>
                      </a: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dirty="0">
                          <a:solidFill>
                            <a:schemeClr val="tx1"/>
                          </a:solidFill>
                          <a:effectLst/>
                          <a:latin typeface="Calibri" charset="0"/>
                        </a:rPr>
                        <a:t>Basic+</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0-40G</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48 10/100/1000T</a:t>
                      </a: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dirty="0">
                          <a:solidFill>
                            <a:schemeClr val="tx1"/>
                          </a:solidFill>
                          <a:effectLst/>
                          <a:latin typeface="Calibri" charset="0"/>
                        </a:rPr>
                        <a:t>$</a:t>
                      </a:r>
                      <a:r>
                        <a:rPr lang="en-US" sz="1200" b="0" i="0" u="none" strike="noStrike" dirty="0" smtClean="0">
                          <a:solidFill>
                            <a:schemeClr val="tx1"/>
                          </a:solidFill>
                          <a:effectLst/>
                          <a:latin typeface="Calibri" charset="0"/>
                        </a:rPr>
                        <a:t>1,330 </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a:solidFill>
                            <a:schemeClr val="tx1"/>
                          </a:solidFill>
                          <a:effectLst/>
                          <a:latin typeface="Calibri" charset="0"/>
                        </a:rPr>
                        <a:t>54</a:t>
                      </a:r>
                    </a:p>
                  </a:txBody>
                  <a:tcPr marL="12700" marR="12700" marT="12700" marB="0" anchor="b">
                    <a:lnL>
                      <a:noFill/>
                    </a:lnL>
                    <a:lnR>
                      <a:noFill/>
                    </a:lnR>
                    <a:lnT>
                      <a:noFill/>
                    </a:lnT>
                    <a:lnB>
                      <a:noFill/>
                    </a:lnB>
                    <a:solidFill>
                      <a:schemeClr val="bg2"/>
                    </a:solidFill>
                  </a:tcPr>
                </a:tc>
                <a:tc>
                  <a:txBody>
                    <a:bodyPr/>
                    <a:lstStyle/>
                    <a:p>
                      <a:pPr algn="l" fontAlgn="b"/>
                      <a:r>
                        <a:rPr lang="en-US" sz="1200" b="0" i="0" u="sng" strike="noStrike" dirty="0">
                          <a:solidFill>
                            <a:srgbClr val="0563C1"/>
                          </a:solidFill>
                          <a:effectLst/>
                          <a:latin typeface="Calibri" charset="0"/>
                          <a:hlinkClick r:id="rId5"/>
                        </a:rPr>
                        <a:t>HP 1950 48xGbE 2xSFP+ </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2 1G/10G SFP+</a:t>
                      </a: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2 1G/10G UTP</a:t>
                      </a: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r>
                        <a:rPr lang="en-US" sz="1200" b="0" i="0" u="none" strike="noStrike">
                          <a:solidFill>
                            <a:schemeClr val="tx1"/>
                          </a:solidFill>
                          <a:effectLst/>
                          <a:latin typeface="Calibri" charset="0"/>
                        </a:rPr>
                        <a:t>Fiber</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0-40G</a:t>
                      </a: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24 1000 SFP</a:t>
                      </a:r>
                    </a:p>
                  </a:txBody>
                  <a:tcPr marL="12700" marR="12700" marT="12700" marB="0" anchor="b">
                    <a:lnL>
                      <a:noFill/>
                    </a:lnL>
                    <a:lnR>
                      <a:noFill/>
                    </a:lnR>
                    <a:lnT>
                      <a:noFill/>
                    </a:lnT>
                    <a:lnB>
                      <a:noFill/>
                    </a:lnB>
                  </a:tcPr>
                </a:tc>
                <a:tc>
                  <a:txBody>
                    <a:bodyPr/>
                    <a:lstStyle/>
                    <a:p>
                      <a:pPr algn="ctr" fontAlgn="b"/>
                      <a:r>
                        <a:rPr lang="en-US" sz="1200" b="0" i="0" u="none" strike="noStrike" dirty="0">
                          <a:solidFill>
                            <a:schemeClr val="tx1"/>
                          </a:solidFill>
                          <a:effectLst/>
                          <a:latin typeface="Calibri" charset="0"/>
                        </a:rPr>
                        <a:t>$</a:t>
                      </a:r>
                      <a:r>
                        <a:rPr lang="en-US" sz="1200" b="0" i="0" u="none" strike="noStrike" dirty="0" smtClean="0">
                          <a:solidFill>
                            <a:schemeClr val="tx1"/>
                          </a:solidFill>
                          <a:effectLst/>
                          <a:latin typeface="Calibri" charset="0"/>
                        </a:rPr>
                        <a:t>1,860 </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a:solidFill>
                            <a:schemeClr val="tx1"/>
                          </a:solidFill>
                          <a:effectLst/>
                          <a:latin typeface="Calibri" charset="0"/>
                        </a:rPr>
                        <a:t>60</a:t>
                      </a:r>
                    </a:p>
                  </a:txBody>
                  <a:tcPr marL="12700" marR="12700" marT="12700" marB="0" anchor="b">
                    <a:lnL>
                      <a:noFill/>
                    </a:lnL>
                    <a:lnR>
                      <a:noFill/>
                    </a:lnR>
                    <a:lnT>
                      <a:noFill/>
                    </a:lnT>
                    <a:lnB>
                      <a:noFill/>
                    </a:lnB>
                  </a:tcPr>
                </a:tc>
                <a:tc>
                  <a:txBody>
                    <a:bodyPr/>
                    <a:lstStyle/>
                    <a:p>
                      <a:pPr algn="l" fontAlgn="b"/>
                      <a:r>
                        <a:rPr lang="en-US" sz="1200" b="0" i="0" u="sng" strike="noStrike" dirty="0">
                          <a:solidFill>
                            <a:srgbClr val="0563C1"/>
                          </a:solidFill>
                          <a:effectLst/>
                          <a:latin typeface="Calibri" charset="0"/>
                          <a:hlinkClick r:id="rId6"/>
                        </a:rPr>
                        <a:t>HP 5130-24G-SFP-4SFP+ EI</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8 10/100/1000T</a:t>
                      </a: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a:solidFill>
                            <a:schemeClr val="tx1"/>
                          </a:solidFill>
                          <a:effectLst/>
                          <a:latin typeface="Calibri" charset="0"/>
                        </a:rPr>
                        <a:t>4 1G/10G SFP+</a:t>
                      </a: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dirty="0">
                          <a:solidFill>
                            <a:schemeClr val="tx1"/>
                          </a:solidFill>
                          <a:effectLst/>
                          <a:latin typeface="Calibri" charset="0"/>
                        </a:rPr>
                        <a:t>10G</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41-250G</a:t>
                      </a: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48 1G/10G SFP+</a:t>
                      </a: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dirty="0">
                          <a:solidFill>
                            <a:schemeClr val="tx1"/>
                          </a:solidFill>
                          <a:effectLst/>
                          <a:latin typeface="Calibri" charset="0"/>
                        </a:rPr>
                        <a:t>$</a:t>
                      </a:r>
                      <a:r>
                        <a:rPr lang="en-US" sz="1200" b="0" i="0" u="none" strike="noStrike" dirty="0" smtClean="0">
                          <a:solidFill>
                            <a:schemeClr val="tx1"/>
                          </a:solidFill>
                          <a:effectLst/>
                          <a:latin typeface="Calibri" charset="0"/>
                        </a:rPr>
                        <a:t>10,800 </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a:solidFill>
                            <a:schemeClr val="tx1"/>
                          </a:solidFill>
                          <a:effectLst/>
                          <a:latin typeface="Calibri" charset="0"/>
                        </a:rPr>
                        <a:t>260</a:t>
                      </a:r>
                    </a:p>
                  </a:txBody>
                  <a:tcPr marL="12700" marR="12700" marT="12700" marB="0" anchor="b">
                    <a:lnL>
                      <a:noFill/>
                    </a:lnL>
                    <a:lnR>
                      <a:noFill/>
                    </a:lnR>
                    <a:lnT>
                      <a:noFill/>
                    </a:lnT>
                    <a:lnB>
                      <a:noFill/>
                    </a:lnB>
                    <a:solidFill>
                      <a:schemeClr val="bg2"/>
                    </a:solidFill>
                  </a:tcPr>
                </a:tc>
                <a:tc>
                  <a:txBody>
                    <a:bodyPr/>
                    <a:lstStyle/>
                    <a:p>
                      <a:pPr algn="l" fontAlgn="b"/>
                      <a:r>
                        <a:rPr lang="en-US" sz="1200" b="0" i="0" u="sng" strike="noStrike" dirty="0">
                          <a:solidFill>
                            <a:srgbClr val="0563C1"/>
                          </a:solidFill>
                          <a:effectLst/>
                          <a:latin typeface="Calibri" charset="0"/>
                          <a:hlinkClick r:id="rId7"/>
                        </a:rPr>
                        <a:t>HP 5900AF-48XG-4QSFP+</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r>
                        <a:rPr lang="en-US" sz="1200" b="0" i="0" u="none" strike="noStrike">
                          <a:solidFill>
                            <a:schemeClr val="tx1"/>
                          </a:solidFill>
                          <a:effectLst/>
                          <a:latin typeface="Calibri" charset="0"/>
                        </a:rPr>
                        <a:t>4 40G QSFP+</a:t>
                      </a: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solidFill>
                      <a:schemeClr val="bg2"/>
                    </a:solidFill>
                  </a:tcPr>
                </a:tc>
              </a:tr>
            </a:tbl>
          </a:graphicData>
        </a:graphic>
      </p:graphicFrame>
    </p:spTree>
    <p:extLst>
      <p:ext uri="{BB962C8B-B14F-4D97-AF65-F5344CB8AC3E}">
        <p14:creationId xmlns:p14="http://schemas.microsoft.com/office/powerpoint/2010/main" val="1954807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OPTIONS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144749172"/>
              </p:ext>
            </p:extLst>
          </p:nvPr>
        </p:nvGraphicFramePr>
        <p:xfrm>
          <a:off x="1517372" y="2229961"/>
          <a:ext cx="9786731" cy="2283750"/>
        </p:xfrm>
        <a:graphic>
          <a:graphicData uri="http://schemas.openxmlformats.org/drawingml/2006/table">
            <a:tbl>
              <a:tblPr/>
              <a:tblGrid>
                <a:gridCol w="2041836"/>
                <a:gridCol w="2605101"/>
                <a:gridCol w="2065307"/>
                <a:gridCol w="3074487"/>
              </a:tblGrid>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dirty="0">
                          <a:solidFill>
                            <a:schemeClr val="tx1"/>
                          </a:solidFill>
                          <a:effectLst/>
                          <a:latin typeface="Calibri" charset="0"/>
                        </a:rPr>
                        <a:t>Est. price (USD)</a:t>
                      </a: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Typical Power </a:t>
                      </a:r>
                      <a:r>
                        <a:rPr lang="en-US" sz="1200" b="0" i="0" u="none" strike="noStrike" dirty="0">
                          <a:solidFill>
                            <a:schemeClr val="tx1"/>
                          </a:solidFill>
                          <a:effectLst/>
                          <a:latin typeface="Calibri" charset="0"/>
                        </a:rPr>
                        <a:t>(W)</a:t>
                      </a:r>
                    </a:p>
                  </a:txBody>
                  <a:tcPr marL="12700" marR="12700" marT="12700" marB="0" anchor="b">
                    <a:lnL>
                      <a:noFill/>
                    </a:lnL>
                    <a:lnR>
                      <a:noFill/>
                    </a:lnR>
                    <a:lnT>
                      <a:noFill/>
                    </a:lnT>
                    <a:lnB>
                      <a:noFill/>
                    </a:lnB>
                  </a:tcPr>
                </a:tc>
                <a:tc>
                  <a:txBody>
                    <a:bodyPr/>
                    <a:lstStyle/>
                    <a:p>
                      <a:pPr algn="l" fontAlgn="b"/>
                      <a:r>
                        <a:rPr lang="en-US" sz="1200" b="0" i="0" u="none" strike="noStrike" dirty="0">
                          <a:solidFill>
                            <a:schemeClr val="tx1"/>
                          </a:solidFill>
                          <a:effectLst/>
                          <a:latin typeface="Calibri" charset="0"/>
                        </a:rPr>
                        <a:t>Example</a:t>
                      </a: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dirty="0" smtClean="0">
                          <a:solidFill>
                            <a:schemeClr val="tx1"/>
                          </a:solidFill>
                          <a:effectLst/>
                          <a:latin typeface="Calibri" charset="0"/>
                        </a:rPr>
                        <a:t>Entry</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$502</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25</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none" strike="noStrike" dirty="0" smtClean="0">
                          <a:solidFill>
                            <a:schemeClr val="tx1"/>
                          </a:solidFill>
                          <a:effectLst/>
                          <a:latin typeface="Calibri" charset="0"/>
                          <a:hlinkClick r:id="rId2"/>
                        </a:rPr>
                        <a:t>Supermicro dual</a:t>
                      </a:r>
                      <a:r>
                        <a:rPr lang="en-US" sz="1200" b="0" i="0" u="none" strike="noStrike" baseline="0" dirty="0" smtClean="0">
                          <a:solidFill>
                            <a:schemeClr val="tx1"/>
                          </a:solidFill>
                          <a:effectLst/>
                          <a:latin typeface="Calibri" charset="0"/>
                          <a:hlinkClick r:id="rId2"/>
                        </a:rPr>
                        <a:t> core Atom, 4GB, 2x1T disk</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r>
                        <a:rPr lang="en-US" sz="1200" b="0" i="0" u="none" strike="noStrike" dirty="0" smtClean="0">
                          <a:solidFill>
                            <a:schemeClr val="tx1"/>
                          </a:solidFill>
                          <a:effectLst/>
                          <a:latin typeface="Calibri" charset="0"/>
                        </a:rPr>
                        <a:t>Basic</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dirty="0" smtClean="0">
                          <a:solidFill>
                            <a:schemeClr val="tx1"/>
                          </a:solidFill>
                          <a:effectLst/>
                          <a:latin typeface="Calibri" charset="0"/>
                        </a:rPr>
                        <a:t>$1,539</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r>
                        <a:rPr lang="en-US" sz="1200" b="0" i="0" u="none" strike="noStrike" dirty="0" smtClean="0">
                          <a:solidFill>
                            <a:schemeClr val="tx1"/>
                          </a:solidFill>
                          <a:effectLst/>
                          <a:latin typeface="Calibri" charset="0"/>
                        </a:rPr>
                        <a:t>120</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r>
                        <a:rPr lang="en-US" sz="1200" b="0" i="0" u="sng" strike="noStrike" dirty="0" smtClean="0">
                          <a:solidFill>
                            <a:srgbClr val="0563C1"/>
                          </a:solidFill>
                          <a:effectLst/>
                          <a:latin typeface="Calibri" charset="0"/>
                          <a:hlinkClick r:id="rId3"/>
                        </a:rPr>
                        <a:t>Dell R320, 4C Xeon, 16GB,</a:t>
                      </a:r>
                      <a:r>
                        <a:rPr lang="en-US" sz="1200" b="0" i="0" u="sng" strike="noStrike" baseline="0" dirty="0" smtClean="0">
                          <a:solidFill>
                            <a:srgbClr val="0563C1"/>
                          </a:solidFill>
                          <a:effectLst/>
                          <a:latin typeface="Calibri" charset="0"/>
                          <a:hlinkClick r:id="rId3"/>
                        </a:rPr>
                        <a:t> 2x1T disk</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solidFill>
                      <a:schemeClr val="bg2"/>
                    </a:solidFill>
                  </a:tcPr>
                </a:tc>
              </a:tr>
              <a:tr h="228375">
                <a:tc>
                  <a:txBody>
                    <a:bodyPr/>
                    <a:lstStyle/>
                    <a:p>
                      <a:pPr algn="l" fontAlgn="b"/>
                      <a:r>
                        <a:rPr lang="en-US" sz="1200" b="0" i="0" u="none" strike="noStrike" dirty="0" smtClean="0">
                          <a:solidFill>
                            <a:schemeClr val="tx1"/>
                          </a:solidFill>
                          <a:effectLst/>
                          <a:latin typeface="Calibri" charset="0"/>
                        </a:rPr>
                        <a:t>Pimp</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$6,225 </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r>
                        <a:rPr lang="en-US" sz="1200" b="0" i="0" u="none" strike="noStrike" dirty="0" smtClean="0">
                          <a:solidFill>
                            <a:schemeClr val="tx1"/>
                          </a:solidFill>
                          <a:effectLst/>
                          <a:latin typeface="Calibri" charset="0"/>
                        </a:rPr>
                        <a:t>250</a:t>
                      </a:r>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r>
                        <a:rPr lang="en-US" sz="1200" b="0" i="0" u="sng" strike="noStrike" dirty="0" smtClean="0">
                          <a:solidFill>
                            <a:srgbClr val="0563C1"/>
                          </a:solidFill>
                          <a:effectLst/>
                          <a:latin typeface="Calibri" charset="0"/>
                          <a:hlinkClick r:id="rId4"/>
                        </a:rPr>
                        <a:t>Dell R530, 12C Xeon,</a:t>
                      </a:r>
                      <a:r>
                        <a:rPr lang="en-US" sz="1200" b="0" i="0" u="sng" strike="noStrike" baseline="0" dirty="0" smtClean="0">
                          <a:solidFill>
                            <a:srgbClr val="0563C1"/>
                          </a:solidFill>
                          <a:effectLst/>
                          <a:latin typeface="Calibri" charset="0"/>
                          <a:hlinkClick r:id="rId4"/>
                        </a:rPr>
                        <a:t> 64GB, 2xSSD, 4x2T disk</a:t>
                      </a:r>
                      <a:endParaRPr lang="en-US" sz="1200" b="0" i="0" u="sng" strike="noStrike" dirty="0">
                        <a:solidFill>
                          <a:srgbClr val="0563C1"/>
                        </a:solidFill>
                        <a:effectLst/>
                        <a:latin typeface="Calibri" charset="0"/>
                      </a:endParaRPr>
                    </a:p>
                  </a:txBody>
                  <a:tcPr marL="12700" marR="12700" marT="12700" marB="0" anchor="b">
                    <a:lnL>
                      <a:noFill/>
                    </a:lnL>
                    <a:lnR>
                      <a:noFill/>
                    </a:lnR>
                    <a:lnT>
                      <a:noFill/>
                    </a:lnT>
                    <a:lnB>
                      <a:noFill/>
                    </a:lnB>
                  </a:tcPr>
                </a:tc>
              </a:tr>
              <a:tr h="228375">
                <a:tc>
                  <a:txBody>
                    <a:bodyPr/>
                    <a:lstStyle/>
                    <a:p>
                      <a:pPr algn="l"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ctr" fontAlgn="b"/>
                      <a:endParaRPr lang="en-US" sz="12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Calibri" charset="0"/>
                      </a:endParaRPr>
                    </a:p>
                  </a:txBody>
                  <a:tcPr marL="12700" marR="12700" marT="12700" marB="0" anchor="b">
                    <a:lnL>
                      <a:noFill/>
                    </a:lnL>
                    <a:lnR>
                      <a:noFill/>
                    </a:lnR>
                    <a:lnT>
                      <a:noFill/>
                    </a:lnT>
                    <a:lnB>
                      <a:noFill/>
                    </a:lnB>
                  </a:tcPr>
                </a:tc>
              </a:tr>
            </a:tbl>
          </a:graphicData>
        </a:graphic>
      </p:graphicFrame>
      <p:pic>
        <p:nvPicPr>
          <p:cNvPr id="4" name="Picture 3"/>
          <p:cNvPicPr>
            <a:picLocks noChangeAspect="1"/>
          </p:cNvPicPr>
          <p:nvPr/>
        </p:nvPicPr>
        <p:blipFill>
          <a:blip r:embed="rId5"/>
          <a:stretch>
            <a:fillRect/>
          </a:stretch>
        </p:blipFill>
        <p:spPr>
          <a:xfrm>
            <a:off x="1062377" y="5264858"/>
            <a:ext cx="2789902" cy="89509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2932" y="5160782"/>
            <a:ext cx="3020470" cy="1240100"/>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b="27235"/>
          <a:stretch/>
        </p:blipFill>
        <p:spPr>
          <a:xfrm>
            <a:off x="7868838" y="5334404"/>
            <a:ext cx="3800086" cy="756000"/>
          </a:xfrm>
          <a:prstGeom prst="rect">
            <a:avLst/>
          </a:prstGeom>
        </p:spPr>
      </p:pic>
    </p:spTree>
    <p:extLst>
      <p:ext uri="{BB962C8B-B14F-4D97-AF65-F5344CB8AC3E}">
        <p14:creationId xmlns:p14="http://schemas.microsoft.com/office/powerpoint/2010/main" val="368855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p:txBody>
          <a:bodyPr/>
          <a:lstStyle/>
          <a:p>
            <a:r>
              <a:rPr lang="en-US" dirty="0" smtClean="0"/>
              <a:t>A recent </a:t>
            </a:r>
            <a:r>
              <a:rPr lang="en-US" dirty="0"/>
              <a:t>*</a:t>
            </a:r>
            <a:r>
              <a:rPr lang="en-US" dirty="0" smtClean="0"/>
              <a:t>BSD/Linux distribution (take your pick)</a:t>
            </a:r>
          </a:p>
          <a:p>
            <a:endParaRPr lang="en-US" dirty="0"/>
          </a:p>
          <a:p>
            <a:r>
              <a:rPr lang="en-US" dirty="0"/>
              <a:t>IXP Manager (</a:t>
            </a:r>
            <a:r>
              <a:rPr lang="en-US" dirty="0">
                <a:hlinkClick r:id="rId2"/>
              </a:rPr>
              <a:t>https://</a:t>
            </a:r>
            <a:r>
              <a:rPr lang="en-US" dirty="0" err="1" smtClean="0">
                <a:hlinkClick r:id="rId2"/>
              </a:rPr>
              <a:t>github.com</a:t>
            </a:r>
            <a:r>
              <a:rPr lang="en-US" dirty="0" smtClean="0">
                <a:hlinkClick r:id="rId2"/>
              </a:rPr>
              <a:t>/</a:t>
            </a:r>
            <a:r>
              <a:rPr lang="en-US" dirty="0" err="1" smtClean="0">
                <a:hlinkClick r:id="rId2"/>
              </a:rPr>
              <a:t>inex</a:t>
            </a:r>
            <a:r>
              <a:rPr lang="en-US" dirty="0" smtClean="0">
                <a:hlinkClick r:id="rId2"/>
              </a:rPr>
              <a:t>/IXP-Manager/wiki</a:t>
            </a:r>
            <a:r>
              <a:rPr lang="en-US" dirty="0" smtClean="0"/>
              <a:t>)</a:t>
            </a:r>
          </a:p>
          <a:p>
            <a:endParaRPr lang="en-US" dirty="0"/>
          </a:p>
          <a:p>
            <a:endParaRPr lang="en-US" dirty="0"/>
          </a:p>
        </p:txBody>
      </p:sp>
    </p:spTree>
    <p:extLst>
      <p:ext uri="{BB962C8B-B14F-4D97-AF65-F5344CB8AC3E}">
        <p14:creationId xmlns:p14="http://schemas.microsoft.com/office/powerpoint/2010/main" val="1008702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a:t>
            </a:r>
            <a:endParaRPr lang="en-US" dirty="0"/>
          </a:p>
        </p:txBody>
      </p:sp>
      <p:sp>
        <p:nvSpPr>
          <p:cNvPr id="3" name="Content Placeholder 2"/>
          <p:cNvSpPr>
            <a:spLocks noGrp="1"/>
          </p:cNvSpPr>
          <p:nvPr>
            <p:ph idx="1"/>
          </p:nvPr>
        </p:nvSpPr>
        <p:spPr/>
        <p:txBody>
          <a:bodyPr/>
          <a:lstStyle/>
          <a:p>
            <a:r>
              <a:rPr lang="en-US" dirty="0"/>
              <a:t>A</a:t>
            </a:r>
            <a:r>
              <a:rPr lang="en-US" dirty="0" smtClean="0"/>
              <a:t> mutually convenient, EXISTING space with EXISTING connectivity options</a:t>
            </a:r>
          </a:p>
          <a:p>
            <a:endParaRPr lang="en-US" dirty="0" smtClean="0"/>
          </a:p>
          <a:p>
            <a:r>
              <a:rPr lang="en-US" dirty="0" smtClean="0"/>
              <a:t>Assure neutral cable entry, roof rights and so on</a:t>
            </a:r>
          </a:p>
          <a:p>
            <a:endParaRPr lang="en-US" dirty="0" smtClean="0"/>
          </a:p>
          <a:p>
            <a:r>
              <a:rPr lang="en-US" dirty="0" smtClean="0"/>
              <a:t>The IXP requirements are modest compared to the connecting equipment</a:t>
            </a:r>
          </a:p>
          <a:p>
            <a:endParaRPr lang="en-US" dirty="0"/>
          </a:p>
          <a:p>
            <a:r>
              <a:rPr lang="en-US" dirty="0" smtClean="0"/>
              <a:t>There’s no such thing as a free lunch</a:t>
            </a:r>
          </a:p>
          <a:p>
            <a:endParaRPr lang="en-US" dirty="0"/>
          </a:p>
        </p:txBody>
      </p:sp>
    </p:spTree>
    <p:extLst>
      <p:ext uri="{BB962C8B-B14F-4D97-AF65-F5344CB8AC3E}">
        <p14:creationId xmlns:p14="http://schemas.microsoft.com/office/powerpoint/2010/main" val="417579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 case</a:t>
            </a:r>
            <a:endParaRPr lang="en-US" dirty="0"/>
          </a:p>
        </p:txBody>
      </p:sp>
      <p:sp>
        <p:nvSpPr>
          <p:cNvPr id="5" name="Text Placeholder 4"/>
          <p:cNvSpPr>
            <a:spLocks noGrp="1"/>
          </p:cNvSpPr>
          <p:nvPr>
            <p:ph type="body" idx="1"/>
          </p:nvPr>
        </p:nvSpPr>
        <p:spPr/>
        <p:txBody>
          <a:bodyPr/>
          <a:lstStyle/>
          <a:p>
            <a:r>
              <a:rPr lang="en-US" dirty="0" smtClean="0"/>
              <a:t>Technical Infrastructure Only!</a:t>
            </a:r>
            <a:endParaRPr lang="en-US" dirty="0"/>
          </a:p>
        </p:txBody>
      </p:sp>
    </p:spTree>
    <p:extLst>
      <p:ext uri="{BB962C8B-B14F-4D97-AF65-F5344CB8AC3E}">
        <p14:creationId xmlns:p14="http://schemas.microsoft.com/office/powerpoint/2010/main" val="18385916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3132557" y="2878885"/>
            <a:ext cx="8819537" cy="861774"/>
          </a:xfrm>
          <a:prstGeom prst="rect">
            <a:avLst/>
          </a:prstGeom>
          <a:noFill/>
        </p:spPr>
        <p:txBody>
          <a:bodyPr wrap="square" rtlCol="0">
            <a:spAutoFit/>
          </a:bodyPr>
          <a:lstStyle/>
          <a:p>
            <a:pPr algn="r"/>
            <a:r>
              <a:rPr lang="en-US" sz="3200" i="1" dirty="0" smtClean="0"/>
              <a:t>“Half a million dollars will always be missed.”</a:t>
            </a:r>
          </a:p>
          <a:p>
            <a:pPr algn="r"/>
            <a:endParaRPr lang="en-US" i="1" dirty="0"/>
          </a:p>
        </p:txBody>
      </p:sp>
    </p:spTree>
    <p:extLst>
      <p:ext uri="{BB962C8B-B14F-4D97-AF65-F5344CB8AC3E}">
        <p14:creationId xmlns:p14="http://schemas.microsoft.com/office/powerpoint/2010/main" val="1975119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assumptions</a:t>
            </a:r>
            <a:endParaRPr lang="en-US" dirty="0"/>
          </a:p>
        </p:txBody>
      </p:sp>
      <p:sp>
        <p:nvSpPr>
          <p:cNvPr id="5" name="Content Placeholder 4"/>
          <p:cNvSpPr>
            <a:spLocks noGrp="1"/>
          </p:cNvSpPr>
          <p:nvPr>
            <p:ph idx="1"/>
          </p:nvPr>
        </p:nvSpPr>
        <p:spPr/>
        <p:txBody>
          <a:bodyPr/>
          <a:lstStyle/>
          <a:p>
            <a:r>
              <a:rPr lang="en-US" dirty="0" smtClean="0"/>
              <a:t>No organizational cost assumed – just the gear and keeping it running!</a:t>
            </a:r>
          </a:p>
          <a:p>
            <a:r>
              <a:rPr lang="en-US" dirty="0" smtClean="0"/>
              <a:t>No import duties, taxes, VAT, license fees</a:t>
            </a:r>
          </a:p>
          <a:p>
            <a:r>
              <a:rPr lang="en-US" dirty="0" smtClean="0"/>
              <a:t>It will take you 3 years to fill your ports</a:t>
            </a:r>
          </a:p>
          <a:p>
            <a:r>
              <a:rPr lang="en-US" dirty="0" smtClean="0"/>
              <a:t>Power cost is $0.40/kWh</a:t>
            </a:r>
          </a:p>
          <a:p>
            <a:r>
              <a:rPr lang="en-US" dirty="0" smtClean="0"/>
              <a:t>All datacenter costs are included in power cost</a:t>
            </a:r>
          </a:p>
          <a:p>
            <a:r>
              <a:rPr lang="en-US" dirty="0" smtClean="0"/>
              <a:t>Revenue is projected based on port-months</a:t>
            </a:r>
          </a:p>
          <a:p>
            <a:endParaRPr lang="en-US" dirty="0"/>
          </a:p>
          <a:p>
            <a:pPr marL="0" indent="0">
              <a:buNone/>
            </a:pPr>
            <a:r>
              <a:rPr lang="en-US" sz="2800" b="1" dirty="0" smtClean="0"/>
              <a:t>1G port cost: $50 setup, $10 per month</a:t>
            </a:r>
          </a:p>
          <a:p>
            <a:pPr marL="0" indent="0">
              <a:buNone/>
            </a:pPr>
            <a:r>
              <a:rPr lang="en-US" sz="2800" b="1" dirty="0" smtClean="0"/>
              <a:t>10G port cost: $250 setup, $50 per month</a:t>
            </a:r>
            <a:endParaRPr lang="en-US" sz="2800" b="1" dirty="0"/>
          </a:p>
        </p:txBody>
      </p:sp>
    </p:spTree>
    <p:extLst>
      <p:ext uri="{BB962C8B-B14F-4D97-AF65-F5344CB8AC3E}">
        <p14:creationId xmlns:p14="http://schemas.microsoft.com/office/powerpoint/2010/main" val="1673037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Setup </a:t>
            </a:r>
            <a:r>
              <a:rPr lang="en-US" dirty="0" smtClean="0"/>
              <a:t>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Single site, local customer equipment, unknown uptake, no 10G</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“Entry” level switch: 	$350</a:t>
            </a:r>
          </a:p>
          <a:p>
            <a:pPr lvl="1"/>
            <a:r>
              <a:rPr lang="en-US" dirty="0" smtClean="0"/>
              <a:t>1 “Entry” level server:	$502</a:t>
            </a:r>
          </a:p>
          <a:p>
            <a:pPr lvl="1"/>
            <a:r>
              <a:rPr lang="en-US" dirty="0" smtClean="0"/>
              <a:t>Cabling: 			$  60</a:t>
            </a:r>
          </a:p>
          <a:p>
            <a:pPr lvl="1"/>
            <a:r>
              <a:rPr lang="en-US" dirty="0" smtClean="0"/>
              <a:t>Cable management:	$  40</a:t>
            </a:r>
          </a:p>
          <a:p>
            <a:pPr lvl="1"/>
            <a:endParaRPr lang="en-US" dirty="0"/>
          </a:p>
          <a:p>
            <a:pPr lvl="1"/>
            <a:r>
              <a:rPr lang="en-US" dirty="0" smtClean="0"/>
              <a:t>TOTAL			$952</a:t>
            </a:r>
          </a:p>
          <a:p>
            <a:pPr lvl="1"/>
            <a:endParaRPr lang="en-US" dirty="0"/>
          </a:p>
          <a:p>
            <a:pPr marL="0" indent="0">
              <a:buNone/>
            </a:pPr>
            <a:r>
              <a:rPr lang="en-US" dirty="0" smtClean="0"/>
              <a:t>(20 customer ports, 1G copper, 67W power)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2032" y="3681197"/>
            <a:ext cx="5254168" cy="1310039"/>
          </a:xfrm>
          <a:prstGeom prst="rect">
            <a:avLst/>
          </a:prstGeom>
        </p:spPr>
      </p:pic>
      <p:sp>
        <p:nvSpPr>
          <p:cNvPr id="5" name="TextBox 4"/>
          <p:cNvSpPr txBox="1"/>
          <p:nvPr/>
        </p:nvSpPr>
        <p:spPr>
          <a:xfrm rot="19349270">
            <a:off x="1971016" y="1970635"/>
            <a:ext cx="8817339" cy="2646878"/>
          </a:xfrm>
          <a:prstGeom prst="rect">
            <a:avLst/>
          </a:prstGeom>
          <a:noFill/>
        </p:spPr>
        <p:txBody>
          <a:bodyPr wrap="square" rtlCol="0">
            <a:spAutoFit/>
          </a:bodyPr>
          <a:lstStyle/>
          <a:p>
            <a:pPr algn="ctr"/>
            <a:r>
              <a:rPr lang="en-US" sz="16600" dirty="0" smtClean="0">
                <a:solidFill>
                  <a:schemeClr val="accent4"/>
                </a:solidFill>
                <a:latin typeface="Stencil" charset="0"/>
                <a:ea typeface="Stencil" charset="0"/>
                <a:cs typeface="Stencil" charset="0"/>
              </a:rPr>
              <a:t>DONE</a:t>
            </a:r>
            <a:endParaRPr lang="en-US" sz="16600" dirty="0">
              <a:solidFill>
                <a:schemeClr val="accent4"/>
              </a:solidFill>
              <a:latin typeface="Stencil" charset="0"/>
              <a:ea typeface="Stencil" charset="0"/>
              <a:cs typeface="Stencil" charset="0"/>
            </a:endParaRPr>
          </a:p>
        </p:txBody>
      </p:sp>
      <p:sp>
        <p:nvSpPr>
          <p:cNvPr id="6" name="Rounded Rectangle 5"/>
          <p:cNvSpPr/>
          <p:nvPr/>
        </p:nvSpPr>
        <p:spPr>
          <a:xfrm rot="19349270">
            <a:off x="2090028" y="2043252"/>
            <a:ext cx="8152909" cy="2324346"/>
          </a:xfrm>
          <a:prstGeom prst="roundRect">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3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1</a:t>
            </a:r>
            <a:endParaRPr lang="en-US" dirty="0"/>
          </a:p>
        </p:txBody>
      </p:sp>
      <p:sp>
        <p:nvSpPr>
          <p:cNvPr id="3" name="Content Placeholder 2"/>
          <p:cNvSpPr>
            <a:spLocks noGrp="1"/>
          </p:cNvSpPr>
          <p:nvPr>
            <p:ph idx="1"/>
          </p:nvPr>
        </p:nvSpPr>
        <p:spPr>
          <a:xfrm>
            <a:off x="685800" y="2194561"/>
            <a:ext cx="10820400" cy="1456414"/>
          </a:xfrm>
        </p:spPr>
        <p:txBody>
          <a:bodyPr/>
          <a:lstStyle/>
          <a:p>
            <a:r>
              <a:rPr lang="en-US" dirty="0" smtClean="0"/>
              <a:t>Investment: $952</a:t>
            </a:r>
          </a:p>
          <a:p>
            <a:r>
              <a:rPr lang="en-US" dirty="0" smtClean="0"/>
              <a:t>Power draw: 67W</a:t>
            </a:r>
          </a:p>
          <a:p>
            <a:r>
              <a:rPr lang="en-US" dirty="0" smtClean="0"/>
              <a:t>Customer ports: 20x1G</a:t>
            </a:r>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274048667"/>
              </p:ext>
            </p:extLst>
          </p:nvPr>
        </p:nvGraphicFramePr>
        <p:xfrm>
          <a:off x="2956890" y="3253407"/>
          <a:ext cx="8488019" cy="3041376"/>
        </p:xfrm>
        <a:graphic>
          <a:graphicData uri="http://schemas.openxmlformats.org/drawingml/2006/table">
            <a:tbl>
              <a:tblPr/>
              <a:tblGrid>
                <a:gridCol w="1823239"/>
                <a:gridCol w="1332956"/>
                <a:gridCol w="1332956"/>
                <a:gridCol w="1332956"/>
                <a:gridCol w="1332956"/>
                <a:gridCol w="1332956"/>
              </a:tblGrid>
              <a:tr h="506896">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Margin</a:t>
                      </a:r>
                    </a:p>
                  </a:txBody>
                  <a:tcPr marL="12700" marR="12700" marT="12700" marB="0" anchor="b">
                    <a:lnL>
                      <a:noFill/>
                    </a:lnL>
                    <a:lnR>
                      <a:noFill/>
                    </a:lnR>
                    <a:lnT>
                      <a:noFill/>
                    </a:lnT>
                    <a:lnB>
                      <a:noFill/>
                    </a:lnB>
                  </a:tcPr>
                </a:tc>
              </a:tr>
              <a:tr h="506896">
                <a:tc>
                  <a:txBody>
                    <a:bodyPr/>
                    <a:lstStyle/>
                    <a:p>
                      <a:pPr algn="r" fontAlgn="b"/>
                      <a:r>
                        <a:rPr lang="en-US" sz="1600" b="0" i="0" u="none" strike="noStrike" dirty="0">
                          <a:solidFill>
                            <a:schemeClr val="tx1"/>
                          </a:solidFill>
                          <a:effectLst/>
                          <a:latin typeface="+mn-lt"/>
                        </a:rPr>
                        <a:t>Year 1</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30</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$550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$952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accent1"/>
                          </a:solidFill>
                          <a:effectLst/>
                          <a:latin typeface="+mn-lt"/>
                        </a:rPr>
                        <a:t>-$634</a:t>
                      </a:r>
                    </a:p>
                  </a:txBody>
                  <a:tcPr marL="12700" marR="12700" marT="12700" marB="0" anchor="b">
                    <a:lnL>
                      <a:noFill/>
                    </a:lnL>
                    <a:lnR>
                      <a:noFill/>
                    </a:lnR>
                    <a:lnT>
                      <a:noFill/>
                    </a:lnT>
                    <a:lnB>
                      <a:noFill/>
                    </a:lnB>
                  </a:tcPr>
                </a:tc>
              </a:tr>
              <a:tr h="506896">
                <a:tc>
                  <a:txBody>
                    <a:bodyPr/>
                    <a:lstStyle/>
                    <a:p>
                      <a:pPr algn="r" fontAlgn="b"/>
                      <a:r>
                        <a:rPr lang="en-US" sz="1600" b="0" i="0" u="none" strike="noStrike">
                          <a:solidFill>
                            <a:schemeClr val="tx1"/>
                          </a:solidFill>
                          <a:effectLst/>
                          <a:latin typeface="+mn-lt"/>
                        </a:rPr>
                        <a:t>Year 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90</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1,150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$918</a:t>
                      </a:r>
                    </a:p>
                  </a:txBody>
                  <a:tcPr marL="12700" marR="12700" marT="12700" marB="0" anchor="b">
                    <a:lnL>
                      <a:noFill/>
                    </a:lnL>
                    <a:lnR>
                      <a:noFill/>
                    </a:lnR>
                    <a:lnT>
                      <a:noFill/>
                    </a:lnT>
                    <a:lnB>
                      <a:noFill/>
                    </a:lnB>
                  </a:tcPr>
                </a:tc>
              </a:tr>
              <a:tr h="506896">
                <a:tc>
                  <a:txBody>
                    <a:bodyPr/>
                    <a:lstStyle/>
                    <a:p>
                      <a:pPr algn="r" fontAlgn="b"/>
                      <a:r>
                        <a:rPr lang="en-US" sz="1600" b="0" i="0" u="none" strike="noStrike">
                          <a:solidFill>
                            <a:schemeClr val="tx1"/>
                          </a:solidFill>
                          <a:effectLst/>
                          <a:latin typeface="+mn-lt"/>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180</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2,300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2,068</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6896">
                <a:tc>
                  <a:txBody>
                    <a:bodyPr/>
                    <a:lstStyle/>
                    <a:p>
                      <a:pPr algn="r"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6896">
                <a:tc>
                  <a:txBody>
                    <a:bodyPr/>
                    <a:lstStyle/>
                    <a:p>
                      <a:pPr algn="r" fontAlgn="b"/>
                      <a:r>
                        <a:rPr lang="en-US" sz="1600" b="0" i="0" u="none" strike="noStrike" dirty="0">
                          <a:solidFill>
                            <a:schemeClr val="tx1"/>
                          </a:solidFill>
                          <a:effectLst/>
                          <a:latin typeface="+mn-lt"/>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4,000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$952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$695</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2,353</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509297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in 2001</a:t>
            </a:r>
            <a:endParaRPr lang="en-US" dirty="0"/>
          </a:p>
        </p:txBody>
      </p:sp>
      <p:sp>
        <p:nvSpPr>
          <p:cNvPr id="4" name="Content Placeholder 3"/>
          <p:cNvSpPr>
            <a:spLocks noGrp="1"/>
          </p:cNvSpPr>
          <p:nvPr>
            <p:ph sz="half" idx="1"/>
          </p:nvPr>
        </p:nvSpPr>
        <p:spPr/>
        <p:txBody>
          <a:bodyPr>
            <a:normAutofit lnSpcReduction="10000"/>
          </a:bodyPr>
          <a:lstStyle/>
          <a:p>
            <a:pPr marL="0" indent="0">
              <a:buNone/>
            </a:pPr>
            <a:r>
              <a:rPr lang="en-US" dirty="0" smtClean="0"/>
              <a:t>I bought 2 switches for an IXP</a:t>
            </a:r>
          </a:p>
          <a:p>
            <a:r>
              <a:rPr lang="en-US" dirty="0" smtClean="0"/>
              <a:t>16x 1GE GBIC</a:t>
            </a:r>
          </a:p>
          <a:p>
            <a:r>
              <a:rPr lang="en-US" dirty="0" smtClean="0"/>
              <a:t>48x 10/100M UTP</a:t>
            </a:r>
          </a:p>
          <a:p>
            <a:r>
              <a:rPr lang="en-US" dirty="0" smtClean="0"/>
              <a:t>4x 1000W power supply</a:t>
            </a:r>
          </a:p>
          <a:p>
            <a:r>
              <a:rPr lang="en-US" dirty="0" smtClean="0"/>
              <a:t>Over $100K price tag</a:t>
            </a:r>
          </a:p>
          <a:p>
            <a:endParaRPr lang="en-US" dirty="0"/>
          </a:p>
          <a:p>
            <a:pPr marL="0" indent="0">
              <a:buNone/>
            </a:pPr>
            <a:r>
              <a:rPr lang="en-US" dirty="0" smtClean="0"/>
              <a:t>And after a lot of hard work, I got 20 paid customers and 1Gbps of traffic</a:t>
            </a:r>
          </a:p>
          <a:p>
            <a:pPr marL="0" indent="0">
              <a:buNone/>
            </a:pPr>
            <a:endParaRPr lang="en-US" dirty="0"/>
          </a:p>
          <a:p>
            <a:pPr marL="0" indent="0">
              <a:buNone/>
            </a:pPr>
            <a:r>
              <a:rPr lang="en-US" dirty="0" smtClean="0"/>
              <a:t>There was no market to research!</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27043" y="2193925"/>
            <a:ext cx="4024313" cy="4024313"/>
          </a:xfrm>
        </p:spPr>
      </p:pic>
    </p:spTree>
    <p:extLst>
      <p:ext uri="{BB962C8B-B14F-4D97-AF65-F5344CB8AC3E}">
        <p14:creationId xmlns:p14="http://schemas.microsoft.com/office/powerpoint/2010/main" val="10251258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2</a:t>
            </a:r>
            <a:endParaRPr lang="en-US" dirty="0"/>
          </a:p>
        </p:txBody>
      </p:sp>
      <p:sp>
        <p:nvSpPr>
          <p:cNvPr id="3" name="Content Placeholder 2"/>
          <p:cNvSpPr>
            <a:spLocks noGrp="1"/>
          </p:cNvSpPr>
          <p:nvPr>
            <p:ph idx="1"/>
          </p:nvPr>
        </p:nvSpPr>
        <p:spPr>
          <a:xfrm>
            <a:off x="685800" y="2194560"/>
            <a:ext cx="10820400" cy="4570675"/>
          </a:xfrm>
        </p:spPr>
        <p:txBody>
          <a:bodyPr>
            <a:normAutofit lnSpcReduction="10000"/>
          </a:bodyPr>
          <a:lstStyle/>
          <a:p>
            <a:pPr marL="0" indent="0">
              <a:buNone/>
            </a:pPr>
            <a:r>
              <a:rPr lang="en-US" dirty="0" smtClean="0"/>
              <a:t>Expandable to 10Gbps / multiple Sites, local equipment</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“Basic” level switch: 	$808</a:t>
            </a:r>
          </a:p>
          <a:p>
            <a:pPr lvl="1"/>
            <a:r>
              <a:rPr lang="en-US" dirty="0" smtClean="0"/>
              <a:t>1 “Entry” level server:	$502</a:t>
            </a:r>
          </a:p>
          <a:p>
            <a:pPr lvl="1"/>
            <a:r>
              <a:rPr lang="en-US" dirty="0" smtClean="0"/>
              <a:t>Optics:			$100</a:t>
            </a:r>
          </a:p>
          <a:p>
            <a:pPr lvl="1"/>
            <a:r>
              <a:rPr lang="en-US" dirty="0" smtClean="0"/>
              <a:t>Cabling: 			$100</a:t>
            </a:r>
          </a:p>
          <a:p>
            <a:pPr lvl="1"/>
            <a:r>
              <a:rPr lang="en-US" dirty="0" smtClean="0"/>
              <a:t>Cable management:	$  80</a:t>
            </a:r>
          </a:p>
          <a:p>
            <a:pPr lvl="1"/>
            <a:endParaRPr lang="en-US" dirty="0"/>
          </a:p>
          <a:p>
            <a:pPr lvl="1"/>
            <a:r>
              <a:rPr lang="en-US" dirty="0" smtClean="0"/>
              <a:t>TOTAL		</a:t>
            </a:r>
            <a:r>
              <a:rPr lang="en-US" dirty="0"/>
              <a:t> </a:t>
            </a:r>
            <a:r>
              <a:rPr lang="en-US" dirty="0" smtClean="0"/>
              <a:t>         $1,590</a:t>
            </a:r>
          </a:p>
          <a:p>
            <a:pPr lvl="1"/>
            <a:endParaRPr lang="en-US" dirty="0"/>
          </a:p>
          <a:p>
            <a:pPr marL="0" indent="0">
              <a:buNone/>
            </a:pPr>
            <a:r>
              <a:rPr lang="en-US" dirty="0" smtClean="0"/>
              <a:t>(20 </a:t>
            </a:r>
            <a:r>
              <a:rPr lang="en-US" dirty="0"/>
              <a:t>customer ports, </a:t>
            </a:r>
            <a:r>
              <a:rPr lang="en-US" dirty="0" smtClean="0"/>
              <a:t>1G copper; 2 10Gbps ports, 69W power)</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32561" b="31742"/>
          <a:stretch/>
        </p:blipFill>
        <p:spPr>
          <a:xfrm>
            <a:off x="6111732" y="3790456"/>
            <a:ext cx="5394468" cy="1925585"/>
          </a:xfrm>
          <a:prstGeom prst="rect">
            <a:avLst/>
          </a:prstGeom>
        </p:spPr>
      </p:pic>
    </p:spTree>
    <p:extLst>
      <p:ext uri="{BB962C8B-B14F-4D97-AF65-F5344CB8AC3E}">
        <p14:creationId xmlns:p14="http://schemas.microsoft.com/office/powerpoint/2010/main" val="1934242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2</a:t>
            </a:r>
            <a:endParaRPr lang="en-US" dirty="0"/>
          </a:p>
        </p:txBody>
      </p:sp>
      <p:sp>
        <p:nvSpPr>
          <p:cNvPr id="3" name="Content Placeholder 2"/>
          <p:cNvSpPr>
            <a:spLocks noGrp="1"/>
          </p:cNvSpPr>
          <p:nvPr>
            <p:ph idx="1"/>
          </p:nvPr>
        </p:nvSpPr>
        <p:spPr>
          <a:xfrm>
            <a:off x="685800" y="2194561"/>
            <a:ext cx="10820400" cy="1456414"/>
          </a:xfrm>
        </p:spPr>
        <p:txBody>
          <a:bodyPr/>
          <a:lstStyle/>
          <a:p>
            <a:r>
              <a:rPr lang="en-US" dirty="0" smtClean="0"/>
              <a:t>Investment: $1590</a:t>
            </a:r>
          </a:p>
          <a:p>
            <a:r>
              <a:rPr lang="en-US" dirty="0" smtClean="0"/>
              <a:t>Power draw: 69W</a:t>
            </a:r>
          </a:p>
          <a:p>
            <a:r>
              <a:rPr lang="en-US" dirty="0" smtClean="0"/>
              <a:t>Customer ports: 20x1G, 2x10G</a:t>
            </a:r>
          </a:p>
          <a:p>
            <a:endParaRPr lang="en-US" dirty="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548852996"/>
              </p:ext>
            </p:extLst>
          </p:nvPr>
        </p:nvGraphicFramePr>
        <p:xfrm>
          <a:off x="1311970" y="3048001"/>
          <a:ext cx="10389702" cy="3452189"/>
        </p:xfrm>
        <a:graphic>
          <a:graphicData uri="http://schemas.openxmlformats.org/drawingml/2006/table">
            <a:tbl>
              <a:tblPr/>
              <a:tblGrid>
                <a:gridCol w="1763730"/>
                <a:gridCol w="1674803"/>
                <a:gridCol w="1793373"/>
                <a:gridCol w="1289449"/>
                <a:gridCol w="1289449"/>
                <a:gridCol w="1289449"/>
                <a:gridCol w="1289449"/>
              </a:tblGrid>
              <a:tr h="936934">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Port-months 1G</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Port-months 10G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Margin</a:t>
                      </a: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1</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30</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$550</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1,590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accent1"/>
                          </a:solidFill>
                          <a:effectLst/>
                          <a:latin typeface="+mn-lt"/>
                        </a:rPr>
                        <a:t>-$</a:t>
                      </a:r>
                      <a:r>
                        <a:rPr lang="en-US" sz="1600" b="0" i="0" u="none" strike="noStrike" dirty="0" smtClean="0">
                          <a:solidFill>
                            <a:schemeClr val="accent1"/>
                          </a:solidFill>
                          <a:effectLst/>
                          <a:latin typeface="+mn-lt"/>
                        </a:rPr>
                        <a:t>1,278</a:t>
                      </a:r>
                      <a:endParaRPr lang="en-US" sz="1600" b="0" i="0" u="none" strike="noStrike" dirty="0">
                        <a:solidFill>
                          <a:schemeClr val="accent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90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1,700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1,412</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180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3,200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$238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2,912</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5,450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1,690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$715</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3,045</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0753805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3</a:t>
            </a:r>
            <a:endParaRPr lang="en-US" dirty="0"/>
          </a:p>
        </p:txBody>
      </p:sp>
      <p:sp>
        <p:nvSpPr>
          <p:cNvPr id="3" name="Content Placeholder 2"/>
          <p:cNvSpPr>
            <a:spLocks noGrp="1"/>
          </p:cNvSpPr>
          <p:nvPr>
            <p:ph idx="1"/>
          </p:nvPr>
        </p:nvSpPr>
        <p:spPr>
          <a:xfrm>
            <a:off x="685800" y="2194560"/>
            <a:ext cx="11567160" cy="4597179"/>
          </a:xfrm>
        </p:spPr>
        <p:txBody>
          <a:bodyPr>
            <a:normAutofit lnSpcReduction="10000"/>
          </a:bodyPr>
          <a:lstStyle/>
          <a:p>
            <a:pPr marL="0" indent="0">
              <a:buNone/>
            </a:pPr>
            <a:r>
              <a:rPr lang="en-US" dirty="0" smtClean="0"/>
              <a:t>Expandable to 10Gbps / multiple Sites, mostly remote customer equipment</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“Fiber” level switch: 	$1,860</a:t>
            </a:r>
          </a:p>
          <a:p>
            <a:pPr lvl="1"/>
            <a:r>
              <a:rPr lang="en-US" dirty="0" smtClean="0"/>
              <a:t>1 “Basic” level server:	$1,539 </a:t>
            </a:r>
          </a:p>
          <a:p>
            <a:pPr lvl="1"/>
            <a:r>
              <a:rPr lang="en-US" dirty="0" smtClean="0"/>
              <a:t>Optics:			$   300</a:t>
            </a:r>
          </a:p>
          <a:p>
            <a:pPr lvl="1"/>
            <a:r>
              <a:rPr lang="en-US" dirty="0" smtClean="0"/>
              <a:t>Cabling: 			$   200</a:t>
            </a:r>
          </a:p>
          <a:p>
            <a:pPr lvl="1"/>
            <a:r>
              <a:rPr lang="en-US" dirty="0" smtClean="0"/>
              <a:t>Cable management:	$     80</a:t>
            </a:r>
          </a:p>
          <a:p>
            <a:pPr lvl="1"/>
            <a:endParaRPr lang="en-US" dirty="0"/>
          </a:p>
          <a:p>
            <a:pPr lvl="1"/>
            <a:r>
              <a:rPr lang="en-US" dirty="0" smtClean="0"/>
              <a:t>TOTAL		</a:t>
            </a:r>
            <a:r>
              <a:rPr lang="en-US" dirty="0"/>
              <a:t> </a:t>
            </a:r>
            <a:r>
              <a:rPr lang="en-US" dirty="0" smtClean="0"/>
              <a:t>            $3,979</a:t>
            </a:r>
          </a:p>
          <a:p>
            <a:pPr lvl="1"/>
            <a:endParaRPr lang="en-US" dirty="0"/>
          </a:p>
          <a:p>
            <a:pPr marL="0" indent="0">
              <a:buNone/>
            </a:pPr>
            <a:r>
              <a:rPr lang="en-US" dirty="0" smtClean="0"/>
              <a:t>(20 </a:t>
            </a:r>
            <a:r>
              <a:rPr lang="en-US" dirty="0"/>
              <a:t>customer </a:t>
            </a:r>
            <a:r>
              <a:rPr lang="en-US" dirty="0" smtClean="0"/>
              <a:t>ports</a:t>
            </a:r>
            <a:r>
              <a:rPr lang="en-US" dirty="0"/>
              <a:t> </a:t>
            </a:r>
            <a:r>
              <a:rPr lang="en-US" dirty="0" smtClean="0"/>
              <a:t>1G SMF; 8 1G copper; 4 </a:t>
            </a:r>
            <a:r>
              <a:rPr lang="en-US" dirty="0"/>
              <a:t>10Gbps </a:t>
            </a:r>
            <a:r>
              <a:rPr lang="en-US" dirty="0" smtClean="0"/>
              <a:t>ports, 210W power)</a:t>
            </a:r>
            <a:endParaRPr lang="en-US" dirty="0"/>
          </a:p>
          <a:p>
            <a:pPr marL="0"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958" y="3987672"/>
            <a:ext cx="5642241" cy="1744598"/>
          </a:xfrm>
          <a:prstGeom prst="rect">
            <a:avLst/>
          </a:prstGeom>
        </p:spPr>
      </p:pic>
    </p:spTree>
    <p:extLst>
      <p:ext uri="{BB962C8B-B14F-4D97-AF65-F5344CB8AC3E}">
        <p14:creationId xmlns:p14="http://schemas.microsoft.com/office/powerpoint/2010/main" val="14888866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3</a:t>
            </a:r>
            <a:endParaRPr lang="en-US" dirty="0"/>
          </a:p>
        </p:txBody>
      </p:sp>
      <p:sp>
        <p:nvSpPr>
          <p:cNvPr id="3" name="Content Placeholder 2"/>
          <p:cNvSpPr>
            <a:spLocks noGrp="1"/>
          </p:cNvSpPr>
          <p:nvPr>
            <p:ph idx="1"/>
          </p:nvPr>
        </p:nvSpPr>
        <p:spPr>
          <a:xfrm>
            <a:off x="685800" y="2194561"/>
            <a:ext cx="10820400" cy="1456414"/>
          </a:xfrm>
        </p:spPr>
        <p:txBody>
          <a:bodyPr/>
          <a:lstStyle/>
          <a:p>
            <a:r>
              <a:rPr lang="en-US" dirty="0" smtClean="0"/>
              <a:t>Investment: $3,979</a:t>
            </a:r>
          </a:p>
          <a:p>
            <a:r>
              <a:rPr lang="en-US" dirty="0" smtClean="0"/>
              <a:t>Power draw: 210W</a:t>
            </a:r>
          </a:p>
          <a:p>
            <a:r>
              <a:rPr lang="en-US" dirty="0" smtClean="0"/>
              <a:t>Customer ports: 28x1G, 4x10G</a:t>
            </a:r>
          </a:p>
          <a:p>
            <a:endParaRPr lang="en-US" dirty="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805662292"/>
              </p:ext>
            </p:extLst>
          </p:nvPr>
        </p:nvGraphicFramePr>
        <p:xfrm>
          <a:off x="1311970" y="3048001"/>
          <a:ext cx="10389702" cy="3452189"/>
        </p:xfrm>
        <a:graphic>
          <a:graphicData uri="http://schemas.openxmlformats.org/drawingml/2006/table">
            <a:tbl>
              <a:tblPr/>
              <a:tblGrid>
                <a:gridCol w="1763730"/>
                <a:gridCol w="1674803"/>
                <a:gridCol w="1793373"/>
                <a:gridCol w="1289449"/>
                <a:gridCol w="1289449"/>
                <a:gridCol w="1289449"/>
                <a:gridCol w="1289449"/>
              </a:tblGrid>
              <a:tr h="936934">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10G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Margin</a:t>
                      </a: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1</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42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1,220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3,979</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$726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accent1"/>
                          </a:solidFill>
                          <a:effectLst/>
                          <a:latin typeface="+mn-lt"/>
                        </a:rPr>
                        <a:t>-$</a:t>
                      </a:r>
                      <a:r>
                        <a:rPr lang="en-US" sz="1600" b="0" i="0" u="none" strike="noStrike" dirty="0" smtClean="0">
                          <a:solidFill>
                            <a:schemeClr val="accent1"/>
                          </a:solidFill>
                          <a:effectLst/>
                          <a:latin typeface="+mn-lt"/>
                        </a:rPr>
                        <a:t>3,485</a:t>
                      </a:r>
                      <a:endParaRPr lang="en-US" sz="1600" b="0" i="0" u="none" strike="noStrike" dirty="0">
                        <a:solidFill>
                          <a:schemeClr val="accent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126</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2,660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$50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$726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1,884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252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36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5,070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$50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$726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4,244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8,950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4,129</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2,177</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2,644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302428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4</a:t>
            </a:r>
            <a:endParaRPr lang="en-US" dirty="0"/>
          </a:p>
        </p:txBody>
      </p:sp>
      <p:sp>
        <p:nvSpPr>
          <p:cNvPr id="3" name="Content Placeholder 2"/>
          <p:cNvSpPr>
            <a:spLocks noGrp="1"/>
          </p:cNvSpPr>
          <p:nvPr>
            <p:ph idx="1"/>
          </p:nvPr>
        </p:nvSpPr>
        <p:spPr>
          <a:xfrm>
            <a:off x="685800" y="2194560"/>
            <a:ext cx="10820400" cy="4663440"/>
          </a:xfrm>
        </p:spPr>
        <p:txBody>
          <a:bodyPr>
            <a:normAutofit fontScale="92500" lnSpcReduction="20000"/>
          </a:bodyPr>
          <a:lstStyle/>
          <a:p>
            <a:pPr marL="0" indent="0">
              <a:buNone/>
            </a:pPr>
            <a:r>
              <a:rPr lang="en-US" dirty="0" smtClean="0"/>
              <a:t>10G capable, local and remote customer connections, multiple sites</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“10G” level switch: 	$10,800</a:t>
            </a:r>
          </a:p>
          <a:p>
            <a:pPr lvl="1"/>
            <a:r>
              <a:rPr lang="en-US" dirty="0" smtClean="0"/>
              <a:t>1 “Basic” level switch:	$     808</a:t>
            </a:r>
          </a:p>
          <a:p>
            <a:pPr lvl="1"/>
            <a:r>
              <a:rPr lang="en-US" dirty="0" smtClean="0"/>
              <a:t>1 “Pimp” level server:	$  6,225</a:t>
            </a:r>
          </a:p>
          <a:p>
            <a:pPr lvl="1"/>
            <a:r>
              <a:rPr lang="en-US" dirty="0" smtClean="0"/>
              <a:t>1 “Basic” level server:	$  1,539</a:t>
            </a:r>
          </a:p>
          <a:p>
            <a:pPr lvl="1"/>
            <a:r>
              <a:rPr lang="en-US" dirty="0" smtClean="0"/>
              <a:t>Optics:			$  1,300</a:t>
            </a:r>
          </a:p>
          <a:p>
            <a:pPr lvl="1"/>
            <a:r>
              <a:rPr lang="en-US" dirty="0" smtClean="0"/>
              <a:t>Cabling: 			$     500</a:t>
            </a:r>
          </a:p>
          <a:p>
            <a:pPr lvl="1"/>
            <a:r>
              <a:rPr lang="en-US" dirty="0" smtClean="0"/>
              <a:t>Cable management:	$     250</a:t>
            </a:r>
          </a:p>
          <a:p>
            <a:pPr lvl="1"/>
            <a:endParaRPr lang="en-US" dirty="0"/>
          </a:p>
          <a:p>
            <a:pPr lvl="1"/>
            <a:r>
              <a:rPr lang="en-US" dirty="0" smtClean="0"/>
              <a:t>TOTAL		</a:t>
            </a:r>
            <a:r>
              <a:rPr lang="en-US" dirty="0"/>
              <a:t> </a:t>
            </a:r>
            <a:r>
              <a:rPr lang="en-US" dirty="0" smtClean="0"/>
              <a:t>             $21,422</a:t>
            </a:r>
          </a:p>
          <a:p>
            <a:pPr lvl="1"/>
            <a:endParaRPr lang="en-US" dirty="0"/>
          </a:p>
          <a:p>
            <a:pPr marL="0" indent="0">
              <a:buNone/>
            </a:pPr>
            <a:r>
              <a:rPr lang="en-US" dirty="0" smtClean="0"/>
              <a:t>(44 </a:t>
            </a:r>
            <a:r>
              <a:rPr lang="en-US" dirty="0"/>
              <a:t>customer ports </a:t>
            </a:r>
            <a:r>
              <a:rPr lang="en-US" dirty="0" smtClean="0"/>
              <a:t>1G/10G </a:t>
            </a:r>
            <a:r>
              <a:rPr lang="en-US" dirty="0"/>
              <a:t>SMF; </a:t>
            </a:r>
            <a:r>
              <a:rPr lang="en-US" dirty="0" smtClean="0"/>
              <a:t>24 1G copper; </a:t>
            </a:r>
            <a:r>
              <a:rPr lang="en-US" dirty="0"/>
              <a:t>4 </a:t>
            </a:r>
            <a:r>
              <a:rPr lang="en-US" dirty="0" smtClean="0"/>
              <a:t>40Gbps ports, 744W power)</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654" y="2563090"/>
            <a:ext cx="4686546" cy="1921484"/>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2561" b="31742"/>
          <a:stretch/>
        </p:blipFill>
        <p:spPr>
          <a:xfrm>
            <a:off x="6819654" y="4438410"/>
            <a:ext cx="4686546" cy="1672888"/>
          </a:xfrm>
          <a:prstGeom prst="rect">
            <a:avLst/>
          </a:prstGeom>
        </p:spPr>
      </p:pic>
    </p:spTree>
    <p:extLst>
      <p:ext uri="{BB962C8B-B14F-4D97-AF65-F5344CB8AC3E}">
        <p14:creationId xmlns:p14="http://schemas.microsoft.com/office/powerpoint/2010/main" val="1120065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4</a:t>
            </a:r>
            <a:endParaRPr lang="en-US" dirty="0"/>
          </a:p>
        </p:txBody>
      </p:sp>
      <p:sp>
        <p:nvSpPr>
          <p:cNvPr id="3" name="Content Placeholder 2"/>
          <p:cNvSpPr>
            <a:spLocks noGrp="1"/>
          </p:cNvSpPr>
          <p:nvPr>
            <p:ph idx="1"/>
          </p:nvPr>
        </p:nvSpPr>
        <p:spPr>
          <a:xfrm>
            <a:off x="685800" y="2194561"/>
            <a:ext cx="10820400" cy="1456414"/>
          </a:xfrm>
        </p:spPr>
        <p:txBody>
          <a:bodyPr>
            <a:normAutofit/>
          </a:bodyPr>
          <a:lstStyle/>
          <a:p>
            <a:r>
              <a:rPr lang="en-US" dirty="0" smtClean="0"/>
              <a:t>Investment: $21,422</a:t>
            </a:r>
          </a:p>
          <a:p>
            <a:r>
              <a:rPr lang="en-US" dirty="0" smtClean="0"/>
              <a:t>Power draw: 744W</a:t>
            </a:r>
          </a:p>
          <a:p>
            <a:r>
              <a:rPr lang="en-US" dirty="0" smtClean="0"/>
              <a:t>Customer ports: 36x1G, 36x10G</a:t>
            </a:r>
          </a:p>
          <a:p>
            <a:endParaRPr lang="en-US" dirty="0"/>
          </a:p>
          <a:p>
            <a:pPr marL="0" indent="0">
              <a:buNone/>
            </a:pPr>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1639118975"/>
              </p:ext>
            </p:extLst>
          </p:nvPr>
        </p:nvGraphicFramePr>
        <p:xfrm>
          <a:off x="1311970" y="3048001"/>
          <a:ext cx="10389702" cy="3452189"/>
        </p:xfrm>
        <a:graphic>
          <a:graphicData uri="http://schemas.openxmlformats.org/drawingml/2006/table">
            <a:tbl>
              <a:tblPr/>
              <a:tblGrid>
                <a:gridCol w="1763730"/>
                <a:gridCol w="1674803"/>
                <a:gridCol w="1793373"/>
                <a:gridCol w="1289449"/>
                <a:gridCol w="1289449"/>
                <a:gridCol w="1289449"/>
                <a:gridCol w="1289449"/>
              </a:tblGrid>
              <a:tr h="936934">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10G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Margin</a:t>
                      </a:r>
                    </a:p>
                  </a:txBody>
                  <a:tcPr marL="12700" marR="12700" marT="12700" marB="0" anchor="b">
                    <a:lnL>
                      <a:noFill/>
                    </a:lnL>
                    <a:lnR>
                      <a:noFill/>
                    </a:lnR>
                    <a:lnT>
                      <a:noFill/>
                    </a:lnT>
                    <a:lnB>
                      <a:noFill/>
                    </a:lnB>
                  </a:tcPr>
                </a:tc>
              </a:tr>
              <a:tr h="503051">
                <a:tc>
                  <a:txBody>
                    <a:bodyPr/>
                    <a:lstStyle/>
                    <a:p>
                      <a:pPr algn="r" fontAlgn="b"/>
                      <a:r>
                        <a:rPr lang="en-US" sz="1600" b="0" i="0" u="none" strike="noStrike" dirty="0">
                          <a:solidFill>
                            <a:schemeClr val="tx1"/>
                          </a:solidFill>
                          <a:effectLst/>
                          <a:latin typeface="+mn-lt"/>
                        </a:rPr>
                        <a:t>Year 1</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54</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54</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5,940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$21.422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2,571</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accent1"/>
                          </a:solidFill>
                          <a:effectLst/>
                          <a:latin typeface="+mn-lt"/>
                        </a:rPr>
                        <a:t>-$</a:t>
                      </a:r>
                      <a:r>
                        <a:rPr lang="en-US" sz="1600" b="0" i="0" u="none" strike="noStrike" dirty="0" smtClean="0">
                          <a:solidFill>
                            <a:schemeClr val="accent1"/>
                          </a:solidFill>
                          <a:effectLst/>
                          <a:latin typeface="+mn-lt"/>
                        </a:rPr>
                        <a:t>18,053</a:t>
                      </a:r>
                      <a:endParaRPr lang="en-US" sz="1600" b="0" i="0" u="none" strike="noStrike" dirty="0">
                        <a:solidFill>
                          <a:schemeClr val="accent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162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162</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12,420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$450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2,571</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9,399</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324</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324</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24,840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$900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2,571</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21,369</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r>
              <a:tr h="503051">
                <a:tc>
                  <a:txBody>
                    <a:bodyPr/>
                    <a:lstStyle/>
                    <a:p>
                      <a:pPr algn="r" fontAlgn="b"/>
                      <a:r>
                        <a:rPr lang="en-US" sz="1600" b="0" i="0" u="none" strike="noStrike">
                          <a:solidFill>
                            <a:schemeClr val="tx1"/>
                          </a:solidFill>
                          <a:effectLst/>
                          <a:latin typeface="+mn-lt"/>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43,200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22,772</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7,714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12,714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030294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DUMPSTER DIVING</a:t>
            </a:r>
            <a:endParaRPr lang="en-US" dirty="0"/>
          </a:p>
        </p:txBody>
      </p:sp>
      <p:sp>
        <p:nvSpPr>
          <p:cNvPr id="3" name="Content Placeholder 2"/>
          <p:cNvSpPr>
            <a:spLocks noGrp="1"/>
          </p:cNvSpPr>
          <p:nvPr>
            <p:ph idx="1"/>
          </p:nvPr>
        </p:nvSpPr>
        <p:spPr>
          <a:xfrm>
            <a:off x="685800" y="2194560"/>
            <a:ext cx="10820400" cy="4663440"/>
          </a:xfrm>
        </p:spPr>
        <p:txBody>
          <a:bodyPr>
            <a:normAutofit/>
          </a:bodyPr>
          <a:lstStyle/>
          <a:p>
            <a:pPr marL="0" indent="0">
              <a:buNone/>
            </a:pPr>
            <a:r>
              <a:rPr lang="en-US" dirty="0" smtClean="0"/>
              <a:t>10G capable, local and remote customer connections, multiple sites</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Brocade MLX-16, 6 4x10GE cards, 2 24x100/1000 cards, 3,500W		$0</a:t>
            </a:r>
          </a:p>
          <a:p>
            <a:pPr lvl="1"/>
            <a:r>
              <a:rPr lang="en-US" dirty="0" smtClean="0"/>
              <a:t>2 HP </a:t>
            </a:r>
            <a:r>
              <a:rPr lang="en-US" dirty="0" err="1" smtClean="0"/>
              <a:t>Proliant</a:t>
            </a:r>
            <a:r>
              <a:rPr lang="en-US" dirty="0" smtClean="0"/>
              <a:t> DL360 Gen5, Dual quad-core Xeon, 16GB, 500W each		$0</a:t>
            </a:r>
          </a:p>
          <a:p>
            <a:pPr lvl="1"/>
            <a:r>
              <a:rPr lang="en-US" dirty="0" smtClean="0"/>
              <a:t>Optics:									             </a:t>
            </a:r>
            <a:r>
              <a:rPr lang="en-US" dirty="0"/>
              <a:t>$</a:t>
            </a:r>
            <a:r>
              <a:rPr lang="en-US" dirty="0" smtClean="0"/>
              <a:t>0</a:t>
            </a:r>
          </a:p>
          <a:p>
            <a:pPr lvl="1"/>
            <a:r>
              <a:rPr lang="en-US" dirty="0" smtClean="0"/>
              <a:t>Cabling:</a:t>
            </a:r>
            <a:r>
              <a:rPr lang="en-US" dirty="0"/>
              <a:t>									             $0 </a:t>
            </a:r>
            <a:endParaRPr lang="en-US" dirty="0" smtClean="0"/>
          </a:p>
          <a:p>
            <a:pPr lvl="1"/>
            <a:r>
              <a:rPr lang="en-US" dirty="0" smtClean="0"/>
              <a:t>Cable management:</a:t>
            </a:r>
            <a:r>
              <a:rPr lang="en-US" dirty="0"/>
              <a:t>							             </a:t>
            </a:r>
            <a:r>
              <a:rPr lang="en-US" dirty="0" smtClean="0"/>
              <a:t>$0</a:t>
            </a:r>
            <a:endParaRPr lang="en-US" dirty="0"/>
          </a:p>
          <a:p>
            <a:pPr lvl="1"/>
            <a:r>
              <a:rPr lang="en-US" dirty="0" smtClean="0"/>
              <a:t>TOTAL		</a:t>
            </a:r>
            <a:r>
              <a:rPr lang="en-US" dirty="0"/>
              <a:t> </a:t>
            </a:r>
            <a:r>
              <a:rPr lang="en-US" dirty="0" smtClean="0"/>
              <a:t>             							$</a:t>
            </a:r>
            <a:r>
              <a:rPr lang="en-US" dirty="0"/>
              <a:t>0</a:t>
            </a:r>
            <a:endParaRPr lang="en-US" dirty="0" smtClean="0"/>
          </a:p>
          <a:p>
            <a:pPr lvl="1"/>
            <a:endParaRPr lang="en-US" dirty="0"/>
          </a:p>
          <a:p>
            <a:pPr marL="0" indent="0">
              <a:buNone/>
            </a:pPr>
            <a:r>
              <a:rPr lang="en-US" dirty="0" smtClean="0"/>
              <a:t>(24 </a:t>
            </a:r>
            <a:r>
              <a:rPr lang="en-US" dirty="0"/>
              <a:t>customer ports </a:t>
            </a:r>
            <a:r>
              <a:rPr lang="en-US" dirty="0" smtClean="0"/>
              <a:t>1G copper; 24 1G SMF; 24 10Gbps ports, 4,500W power)</a:t>
            </a:r>
            <a:endParaRPr lang="en-US" dirty="0"/>
          </a:p>
          <a:p>
            <a:pPr marL="0" indent="0">
              <a:buNone/>
            </a:pPr>
            <a:endParaRPr lang="en-US" dirty="0"/>
          </a:p>
        </p:txBody>
      </p:sp>
    </p:spTree>
    <p:extLst>
      <p:ext uri="{BB962C8B-B14F-4D97-AF65-F5344CB8AC3E}">
        <p14:creationId xmlns:p14="http://schemas.microsoft.com/office/powerpoint/2010/main" val="13715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Dumpster Diving</a:t>
            </a:r>
            <a:endParaRPr lang="en-US" dirty="0"/>
          </a:p>
        </p:txBody>
      </p:sp>
      <p:sp>
        <p:nvSpPr>
          <p:cNvPr id="3" name="Content Placeholder 2"/>
          <p:cNvSpPr>
            <a:spLocks noGrp="1"/>
          </p:cNvSpPr>
          <p:nvPr>
            <p:ph idx="1"/>
          </p:nvPr>
        </p:nvSpPr>
        <p:spPr>
          <a:xfrm>
            <a:off x="685800" y="2194561"/>
            <a:ext cx="10820400" cy="1456414"/>
          </a:xfrm>
        </p:spPr>
        <p:txBody>
          <a:bodyPr>
            <a:normAutofit/>
          </a:bodyPr>
          <a:lstStyle/>
          <a:p>
            <a:r>
              <a:rPr lang="en-US" dirty="0" smtClean="0"/>
              <a:t>Investment: $</a:t>
            </a:r>
            <a:r>
              <a:rPr lang="en-US" dirty="0"/>
              <a:t>0</a:t>
            </a:r>
            <a:endParaRPr lang="en-US" dirty="0" smtClean="0"/>
          </a:p>
          <a:p>
            <a:r>
              <a:rPr lang="en-US" dirty="0" smtClean="0"/>
              <a:t>Power draw: 4,500W</a:t>
            </a:r>
          </a:p>
          <a:p>
            <a:r>
              <a:rPr lang="en-US" dirty="0" smtClean="0"/>
              <a:t>Customer ports: 48x1G, 24x10G</a:t>
            </a:r>
          </a:p>
          <a:p>
            <a:endParaRPr lang="en-US" dirty="0"/>
          </a:p>
          <a:p>
            <a:pPr marL="0" indent="0">
              <a:buNone/>
            </a:pPr>
            <a:endParaRPr lang="en-US" dirty="0" smtClean="0"/>
          </a:p>
        </p:txBody>
      </p:sp>
      <p:graphicFrame>
        <p:nvGraphicFramePr>
          <p:cNvPr id="10" name="Table 9"/>
          <p:cNvGraphicFramePr>
            <a:graphicFrameLocks noGrp="1"/>
          </p:cNvGraphicFramePr>
          <p:nvPr>
            <p:extLst>
              <p:ext uri="{D42A27DB-BD31-4B8C-83A1-F6EECF244321}">
                <p14:modId xmlns:p14="http://schemas.microsoft.com/office/powerpoint/2010/main" val="236230750"/>
              </p:ext>
            </p:extLst>
          </p:nvPr>
        </p:nvGraphicFramePr>
        <p:xfrm>
          <a:off x="331305" y="4284291"/>
          <a:ext cx="11294165" cy="2051232"/>
        </p:xfrm>
        <a:graphic>
          <a:graphicData uri="http://schemas.openxmlformats.org/drawingml/2006/table">
            <a:tbl>
              <a:tblPr/>
              <a:tblGrid>
                <a:gridCol w="1262208"/>
                <a:gridCol w="1600930"/>
                <a:gridCol w="1681332"/>
                <a:gridCol w="1315825"/>
                <a:gridCol w="1498578"/>
                <a:gridCol w="962502"/>
                <a:gridCol w="1352376"/>
                <a:gridCol w="1620414"/>
              </a:tblGrid>
              <a:tr h="268467">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Port-months 1G</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Port-months 10G</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Revenue</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Investment</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Service</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Power cost</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Margin</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mn-lt"/>
                        </a:rPr>
                        <a:t>Year 1</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72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36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$4.620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$15.552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mn-lt"/>
                        </a:rPr>
                        <a:t>-$36.432 </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mn-lt"/>
                        </a:rPr>
                        <a:t>Year 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216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108</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$9.660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$15.552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mn-lt"/>
                        </a:rPr>
                        <a:t>-$31.392 </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mn-lt"/>
                        </a:rPr>
                        <a:t>Year 3</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432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216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$19.320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$15.552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mn-lt"/>
                        </a:rPr>
                        <a:t>-$21.732 </a:t>
                      </a:r>
                    </a:p>
                  </a:txBody>
                  <a:tcPr marL="11672" marR="11672" marT="11672" marB="0" anchor="b">
                    <a:lnL>
                      <a:noFill/>
                    </a:lnL>
                    <a:lnR>
                      <a:noFill/>
                    </a:lnR>
                    <a:lnT>
                      <a:noFill/>
                    </a:lnT>
                    <a:lnB>
                      <a:noFill/>
                    </a:lnB>
                  </a:tcPr>
                </a:tc>
              </a:tr>
              <a:tr h="268467">
                <a:tc>
                  <a:txBody>
                    <a:bodyPr/>
                    <a:lstStyle/>
                    <a:p>
                      <a:pPr algn="r"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dirty="0">
                        <a:solidFill>
                          <a:srgbClr val="FF0000"/>
                        </a:solidFill>
                        <a:effectLst/>
                        <a:latin typeface="+mn-lt"/>
                      </a:endParaRPr>
                    </a:p>
                  </a:txBody>
                  <a:tcPr marL="11672" marR="11672" marT="11672" marB="0" anchor="b">
                    <a:lnL>
                      <a:noFill/>
                    </a:lnL>
                    <a:lnR>
                      <a:noFill/>
                    </a:lnR>
                    <a:lnT>
                      <a:noFill/>
                    </a:lnT>
                    <a:lnB>
                      <a:noFill/>
                    </a:lnB>
                  </a:tcPr>
                </a:tc>
              </a:tr>
              <a:tr h="268467">
                <a:tc>
                  <a:txBody>
                    <a:bodyPr/>
                    <a:lstStyle/>
                    <a:p>
                      <a:pPr algn="r" rtl="0" fontAlgn="b"/>
                      <a:r>
                        <a:rPr lang="en-US" sz="1800" b="0" i="0" u="none" strike="noStrike">
                          <a:solidFill>
                            <a:schemeClr val="tx1"/>
                          </a:solidFill>
                          <a:effectLst/>
                          <a:latin typeface="+mn-lt"/>
                        </a:rPr>
                        <a:t>Total</a:t>
                      </a: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l" fontAlgn="b"/>
                      <a:endParaRPr lang="en-US" sz="2000" b="0" i="0" u="none" strike="noStrike">
                        <a:solidFill>
                          <a:schemeClr val="tx1"/>
                        </a:solidFill>
                        <a:effectLst/>
                        <a:latin typeface="+mn-lt"/>
                      </a:endParaRP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$33.600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$1.500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$75.000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mn-lt"/>
                        </a:rPr>
                        <a:t>$46.656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mn-lt"/>
                        </a:rPr>
                        <a:t>-$89.556 </a:t>
                      </a:r>
                    </a:p>
                  </a:txBody>
                  <a:tcPr marL="11672" marR="11672" marT="11672" marB="0" anchor="b">
                    <a:lnL>
                      <a:noFill/>
                    </a:lnL>
                    <a:lnR>
                      <a:noFill/>
                    </a:lnR>
                    <a:lnT>
                      <a:noFill/>
                    </a:lnT>
                    <a:lnB>
                      <a:noFill/>
                    </a:lnB>
                  </a:tcPr>
                </a:tc>
              </a:tr>
            </a:tbl>
          </a:graphicData>
        </a:graphic>
      </p:graphicFrame>
      <p:grpSp>
        <p:nvGrpSpPr>
          <p:cNvPr id="8" name="Group 7"/>
          <p:cNvGrpSpPr/>
          <p:nvPr/>
        </p:nvGrpSpPr>
        <p:grpSpPr>
          <a:xfrm rot="19349270">
            <a:off x="2105624" y="2234765"/>
            <a:ext cx="8817339" cy="2646878"/>
            <a:chOff x="13214576" y="5108780"/>
            <a:chExt cx="8817339" cy="2646878"/>
          </a:xfrm>
        </p:grpSpPr>
        <p:sp>
          <p:nvSpPr>
            <p:cNvPr id="6" name="TextBox 5"/>
            <p:cNvSpPr txBox="1"/>
            <p:nvPr/>
          </p:nvSpPr>
          <p:spPr>
            <a:xfrm>
              <a:off x="13214576" y="5108780"/>
              <a:ext cx="8817339" cy="2646878"/>
            </a:xfrm>
            <a:prstGeom prst="rect">
              <a:avLst/>
            </a:prstGeom>
            <a:noFill/>
          </p:spPr>
          <p:txBody>
            <a:bodyPr wrap="square" rtlCol="0">
              <a:spAutoFit/>
            </a:bodyPr>
            <a:lstStyle/>
            <a:p>
              <a:pPr algn="ctr"/>
              <a:r>
                <a:rPr lang="en-US" sz="16600" smtClean="0">
                  <a:solidFill>
                    <a:schemeClr val="accent1"/>
                  </a:solidFill>
                  <a:latin typeface="Stencil" charset="0"/>
                  <a:ea typeface="Stencil" charset="0"/>
                  <a:cs typeface="Stencil" charset="0"/>
                </a:rPr>
                <a:t>FAILED</a:t>
              </a:r>
              <a:endParaRPr lang="en-US" sz="16600">
                <a:solidFill>
                  <a:schemeClr val="accent1"/>
                </a:solidFill>
                <a:latin typeface="Stencil" charset="0"/>
                <a:ea typeface="Stencil" charset="0"/>
                <a:cs typeface="Stencil" charset="0"/>
              </a:endParaRPr>
            </a:p>
          </p:txBody>
        </p:sp>
        <p:sp>
          <p:nvSpPr>
            <p:cNvPr id="7" name="Rounded Rectangle 6"/>
            <p:cNvSpPr/>
            <p:nvPr/>
          </p:nvSpPr>
          <p:spPr>
            <a:xfrm>
              <a:off x="13574307" y="5157098"/>
              <a:ext cx="8152909" cy="2324346"/>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5758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Dumpster Diving</a:t>
            </a:r>
            <a:endParaRPr lang="en-US" dirty="0"/>
          </a:p>
        </p:txBody>
      </p:sp>
      <p:sp>
        <p:nvSpPr>
          <p:cNvPr id="3" name="Content Placeholder 2"/>
          <p:cNvSpPr>
            <a:spLocks noGrp="1"/>
          </p:cNvSpPr>
          <p:nvPr>
            <p:ph idx="1"/>
          </p:nvPr>
        </p:nvSpPr>
        <p:spPr>
          <a:xfrm>
            <a:off x="685800" y="1762539"/>
            <a:ext cx="10820400" cy="2521752"/>
          </a:xfrm>
        </p:spPr>
        <p:txBody>
          <a:bodyPr>
            <a:normAutofit/>
          </a:bodyPr>
          <a:lstStyle/>
          <a:p>
            <a:r>
              <a:rPr lang="en-US" dirty="0" smtClean="0"/>
              <a:t>Investment: $</a:t>
            </a:r>
            <a:r>
              <a:rPr lang="en-US" dirty="0"/>
              <a:t>0</a:t>
            </a:r>
            <a:endParaRPr lang="en-US" dirty="0" smtClean="0"/>
          </a:p>
          <a:p>
            <a:r>
              <a:rPr lang="en-US" dirty="0" smtClean="0"/>
              <a:t>Power draw: 4,500W</a:t>
            </a:r>
          </a:p>
          <a:p>
            <a:r>
              <a:rPr lang="en-US" dirty="0" smtClean="0"/>
              <a:t>Customer ports: 48x1G, 24x10G</a:t>
            </a:r>
          </a:p>
          <a:p>
            <a:pPr marL="0" indent="0">
              <a:buNone/>
            </a:pPr>
            <a:r>
              <a:rPr lang="en-US" sz="2400" b="1" dirty="0">
                <a:solidFill>
                  <a:schemeClr val="accent1"/>
                </a:solidFill>
              </a:rPr>
              <a:t>1G port cost: </a:t>
            </a:r>
            <a:r>
              <a:rPr lang="en-US" sz="2400" b="1" dirty="0" smtClean="0">
                <a:solidFill>
                  <a:schemeClr val="accent1"/>
                </a:solidFill>
              </a:rPr>
              <a:t>$250 </a:t>
            </a:r>
            <a:r>
              <a:rPr lang="en-US" sz="2400" b="1" dirty="0">
                <a:solidFill>
                  <a:schemeClr val="accent1"/>
                </a:solidFill>
              </a:rPr>
              <a:t>setup, </a:t>
            </a:r>
            <a:r>
              <a:rPr lang="en-US" sz="2400" b="1" dirty="0" smtClean="0">
                <a:solidFill>
                  <a:schemeClr val="accent1"/>
                </a:solidFill>
              </a:rPr>
              <a:t>$50 </a:t>
            </a:r>
            <a:r>
              <a:rPr lang="en-US" sz="2400" b="1" dirty="0">
                <a:solidFill>
                  <a:schemeClr val="accent1"/>
                </a:solidFill>
              </a:rPr>
              <a:t>per month</a:t>
            </a:r>
          </a:p>
          <a:p>
            <a:pPr marL="0" indent="0">
              <a:buNone/>
            </a:pPr>
            <a:r>
              <a:rPr lang="en-US" sz="2400" b="1" dirty="0">
                <a:solidFill>
                  <a:schemeClr val="accent1"/>
                </a:solidFill>
              </a:rPr>
              <a:t>10G port cost: </a:t>
            </a:r>
            <a:r>
              <a:rPr lang="en-US" sz="2400" b="1" dirty="0" smtClean="0">
                <a:solidFill>
                  <a:schemeClr val="accent1"/>
                </a:solidFill>
              </a:rPr>
              <a:t>$500 </a:t>
            </a:r>
            <a:r>
              <a:rPr lang="en-US" sz="2400" b="1" dirty="0">
                <a:solidFill>
                  <a:schemeClr val="accent1"/>
                </a:solidFill>
              </a:rPr>
              <a:t>setup, $</a:t>
            </a:r>
            <a:r>
              <a:rPr lang="en-US" sz="2400" b="1" dirty="0" smtClean="0">
                <a:solidFill>
                  <a:schemeClr val="accent1"/>
                </a:solidFill>
              </a:rPr>
              <a:t>200 </a:t>
            </a:r>
            <a:r>
              <a:rPr lang="en-US" sz="2400" b="1" dirty="0">
                <a:solidFill>
                  <a:schemeClr val="accent1"/>
                </a:solidFill>
              </a:rPr>
              <a:t>per </a:t>
            </a:r>
            <a:r>
              <a:rPr lang="en-US" sz="2400" b="1" dirty="0" smtClean="0">
                <a:solidFill>
                  <a:schemeClr val="accent1"/>
                </a:solidFill>
              </a:rPr>
              <a:t>month	</a:t>
            </a:r>
            <a:endParaRPr lang="en-US" sz="2400" b="1" dirty="0">
              <a:solidFill>
                <a:schemeClr val="accent1"/>
              </a:solidFill>
            </a:endParaRPr>
          </a:p>
          <a:p>
            <a:endParaRPr lang="en-US" dirty="0" smtClean="0"/>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743891060"/>
              </p:ext>
            </p:extLst>
          </p:nvPr>
        </p:nvGraphicFramePr>
        <p:xfrm>
          <a:off x="685800" y="4284291"/>
          <a:ext cx="10820400" cy="1990272"/>
        </p:xfrm>
        <a:graphic>
          <a:graphicData uri="http://schemas.openxmlformats.org/drawingml/2006/table">
            <a:tbl>
              <a:tblPr/>
              <a:tblGrid>
                <a:gridCol w="1389027"/>
                <a:gridCol w="1354009"/>
                <a:gridCol w="1610804"/>
                <a:gridCol w="1260629"/>
                <a:gridCol w="1435716"/>
                <a:gridCol w="922127"/>
                <a:gridCol w="1295647"/>
                <a:gridCol w="1552441"/>
              </a:tblGrid>
              <a:tr h="490245">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Port-months 1G</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Port-months 10G</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Revenue</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Investment</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Service</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Power cost</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Margin</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Century Gothic" charset="0"/>
                        </a:rPr>
                        <a:t>Year 1</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72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36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$16.800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$15.552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Century Gothic" charset="0"/>
                        </a:rPr>
                        <a:t>-$24.252 </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Century Gothic" charset="0"/>
                        </a:rPr>
                        <a:t>Year 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216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108</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$38.400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$15.552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rgbClr val="FF0000"/>
                          </a:solidFill>
                          <a:effectLst/>
                          <a:latin typeface="Century Gothic" charset="0"/>
                        </a:rPr>
                        <a:t>-$2.652 </a:t>
                      </a:r>
                    </a:p>
                  </a:txBody>
                  <a:tcPr marL="11672" marR="11672" marT="11672" marB="0" anchor="b">
                    <a:lnL>
                      <a:noFill/>
                    </a:lnL>
                    <a:lnR>
                      <a:noFill/>
                    </a:lnR>
                    <a:lnT>
                      <a:noFill/>
                    </a:lnT>
                    <a:lnB>
                      <a:noFill/>
                    </a:lnB>
                  </a:tcPr>
                </a:tc>
              </a:tr>
              <a:tr h="245122">
                <a:tc>
                  <a:txBody>
                    <a:bodyPr/>
                    <a:lstStyle/>
                    <a:p>
                      <a:pPr algn="r" rtl="0" fontAlgn="b"/>
                      <a:r>
                        <a:rPr lang="en-US" sz="1800" b="0" i="0" u="none" strike="noStrike">
                          <a:solidFill>
                            <a:schemeClr val="tx1"/>
                          </a:solidFill>
                          <a:effectLst/>
                          <a:latin typeface="Century Gothic" charset="0"/>
                        </a:rPr>
                        <a:t>Year 3</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432</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216</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$76.800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$25.000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$15.552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$35.748 </a:t>
                      </a:r>
                    </a:p>
                  </a:txBody>
                  <a:tcPr marL="11672" marR="11672" marT="11672" marB="0" anchor="b">
                    <a:lnL>
                      <a:noFill/>
                    </a:lnL>
                    <a:lnR>
                      <a:noFill/>
                    </a:lnR>
                    <a:lnT>
                      <a:noFill/>
                    </a:lnT>
                    <a:lnB>
                      <a:noFill/>
                    </a:lnB>
                  </a:tcPr>
                </a:tc>
              </a:tr>
              <a:tr h="268467">
                <a:tc>
                  <a:txBody>
                    <a:bodyPr/>
                    <a:lstStyle/>
                    <a:p>
                      <a:pPr algn="r"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r>
              <a:tr h="268467">
                <a:tc>
                  <a:txBody>
                    <a:bodyPr/>
                    <a:lstStyle/>
                    <a:p>
                      <a:pPr algn="r" rtl="0" fontAlgn="b"/>
                      <a:r>
                        <a:rPr lang="en-US" sz="1800" b="0" i="0" u="none" strike="noStrike">
                          <a:solidFill>
                            <a:schemeClr val="tx1"/>
                          </a:solidFill>
                          <a:effectLst/>
                          <a:latin typeface="Century Gothic" charset="0"/>
                        </a:rPr>
                        <a:t>Total</a:t>
                      </a: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l" fontAlgn="b"/>
                      <a:endParaRPr lang="en-US" sz="1800" b="0" i="0" u="none" strike="noStrike">
                        <a:solidFill>
                          <a:schemeClr val="tx1"/>
                        </a:solidFill>
                        <a:effectLst/>
                        <a:latin typeface="Century Gothic" charset="0"/>
                      </a:endParaRP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$132.000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$1.500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$75.000 </a:t>
                      </a:r>
                    </a:p>
                  </a:txBody>
                  <a:tcPr marL="11672" marR="11672" marT="11672" marB="0" anchor="b">
                    <a:lnL>
                      <a:noFill/>
                    </a:lnL>
                    <a:lnR>
                      <a:noFill/>
                    </a:lnR>
                    <a:lnT>
                      <a:noFill/>
                    </a:lnT>
                    <a:lnB>
                      <a:noFill/>
                    </a:lnB>
                  </a:tcPr>
                </a:tc>
                <a:tc>
                  <a:txBody>
                    <a:bodyPr/>
                    <a:lstStyle/>
                    <a:p>
                      <a:pPr algn="r" rtl="0" fontAlgn="b"/>
                      <a:r>
                        <a:rPr lang="en-US" sz="1800" b="0" i="0" u="none" strike="noStrike">
                          <a:solidFill>
                            <a:schemeClr val="tx1"/>
                          </a:solidFill>
                          <a:effectLst/>
                          <a:latin typeface="Century Gothic" charset="0"/>
                        </a:rPr>
                        <a:t>$46.656 </a:t>
                      </a:r>
                    </a:p>
                  </a:txBody>
                  <a:tcPr marL="11672" marR="11672" marT="11672" marB="0" anchor="b">
                    <a:lnL>
                      <a:noFill/>
                    </a:lnL>
                    <a:lnR>
                      <a:noFill/>
                    </a:lnR>
                    <a:lnT>
                      <a:noFill/>
                    </a:lnT>
                    <a:lnB>
                      <a:noFill/>
                    </a:lnB>
                  </a:tcPr>
                </a:tc>
                <a:tc>
                  <a:txBody>
                    <a:bodyPr/>
                    <a:lstStyle/>
                    <a:p>
                      <a:pPr algn="r" rtl="0" fontAlgn="b"/>
                      <a:r>
                        <a:rPr lang="en-US" sz="1800" b="0" i="0" u="none" strike="noStrike" dirty="0">
                          <a:solidFill>
                            <a:schemeClr val="tx1"/>
                          </a:solidFill>
                          <a:effectLst/>
                          <a:latin typeface="Century Gothic" charset="0"/>
                        </a:rPr>
                        <a:t>$8.844 </a:t>
                      </a:r>
                    </a:p>
                  </a:txBody>
                  <a:tcPr marL="11672" marR="11672" marT="11672" marB="0" anchor="b">
                    <a:lnL>
                      <a:noFill/>
                    </a:lnL>
                    <a:lnR>
                      <a:noFill/>
                    </a:lnR>
                    <a:lnT>
                      <a:noFill/>
                    </a:lnT>
                    <a:lnB>
                      <a:noFill/>
                    </a:lnB>
                  </a:tcPr>
                </a:tc>
              </a:tr>
            </a:tbl>
          </a:graphicData>
        </a:graphic>
      </p:graphicFrame>
    </p:spTree>
    <p:extLst>
      <p:ext uri="{BB962C8B-B14F-4D97-AF65-F5344CB8AC3E}">
        <p14:creationId xmlns:p14="http://schemas.microsoft.com/office/powerpoint/2010/main" val="820771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$100K switch setup</a:t>
            </a:r>
            <a:endParaRPr lang="en-US" dirty="0"/>
          </a:p>
        </p:txBody>
      </p:sp>
      <p:sp>
        <p:nvSpPr>
          <p:cNvPr id="3" name="Content Placeholder 2"/>
          <p:cNvSpPr>
            <a:spLocks noGrp="1"/>
          </p:cNvSpPr>
          <p:nvPr>
            <p:ph idx="1"/>
          </p:nvPr>
        </p:nvSpPr>
        <p:spPr>
          <a:xfrm>
            <a:off x="685800" y="2194560"/>
            <a:ext cx="10820400" cy="4663440"/>
          </a:xfrm>
        </p:spPr>
        <p:txBody>
          <a:bodyPr>
            <a:normAutofit lnSpcReduction="10000"/>
          </a:bodyPr>
          <a:lstStyle/>
          <a:p>
            <a:pPr marL="0" indent="0">
              <a:buNone/>
            </a:pPr>
            <a:r>
              <a:rPr lang="en-US" dirty="0" smtClean="0"/>
              <a:t>10G capable, local and remote customer connections, multiple sites</a:t>
            </a:r>
          </a:p>
          <a:p>
            <a:pPr marL="0" indent="0">
              <a:buNone/>
            </a:pPr>
            <a:endParaRPr lang="en-US" dirty="0" smtClean="0"/>
          </a:p>
          <a:p>
            <a:pPr marL="0" indent="0">
              <a:buNone/>
            </a:pPr>
            <a:r>
              <a:rPr lang="en-US" dirty="0" smtClean="0"/>
              <a:t>Per site:</a:t>
            </a:r>
          </a:p>
          <a:p>
            <a:pPr marL="0" indent="0">
              <a:buNone/>
            </a:pPr>
            <a:endParaRPr lang="en-US" dirty="0"/>
          </a:p>
          <a:p>
            <a:pPr lvl="1"/>
            <a:r>
              <a:rPr lang="en-US" dirty="0" smtClean="0"/>
              <a:t>1 Big Vendor switch, 48x1G ports, 24x10G ports, 1,880W		$99,470</a:t>
            </a:r>
          </a:p>
          <a:p>
            <a:pPr lvl="1"/>
            <a:r>
              <a:rPr lang="en-US" dirty="0"/>
              <a:t>1 “Pimp” level server:	</a:t>
            </a:r>
            <a:r>
              <a:rPr lang="en-US" dirty="0" smtClean="0"/>
              <a:t>						$  </a:t>
            </a:r>
            <a:r>
              <a:rPr lang="en-US" dirty="0"/>
              <a:t>6,225</a:t>
            </a:r>
          </a:p>
          <a:p>
            <a:pPr lvl="1"/>
            <a:r>
              <a:rPr lang="en-US" dirty="0"/>
              <a:t>1 “Basic” level server:	</a:t>
            </a:r>
            <a:r>
              <a:rPr lang="en-US" dirty="0" smtClean="0"/>
              <a:t>						$  </a:t>
            </a:r>
            <a:r>
              <a:rPr lang="en-US" dirty="0"/>
              <a:t>1,539</a:t>
            </a:r>
          </a:p>
          <a:p>
            <a:pPr lvl="1"/>
            <a:r>
              <a:rPr lang="en-US" dirty="0"/>
              <a:t>Optics:			</a:t>
            </a:r>
            <a:r>
              <a:rPr lang="en-US" dirty="0" smtClean="0"/>
              <a:t>						$  </a:t>
            </a:r>
            <a:r>
              <a:rPr lang="en-US" dirty="0"/>
              <a:t>1,300</a:t>
            </a:r>
          </a:p>
          <a:p>
            <a:pPr lvl="1"/>
            <a:r>
              <a:rPr lang="en-US" dirty="0"/>
              <a:t>Cabling: 			</a:t>
            </a:r>
            <a:r>
              <a:rPr lang="en-US" dirty="0" smtClean="0"/>
              <a:t>						$     </a:t>
            </a:r>
            <a:r>
              <a:rPr lang="en-US" dirty="0"/>
              <a:t>500</a:t>
            </a:r>
          </a:p>
          <a:p>
            <a:pPr lvl="1"/>
            <a:r>
              <a:rPr lang="en-US" dirty="0"/>
              <a:t>Cable management:	</a:t>
            </a:r>
            <a:r>
              <a:rPr lang="en-US" dirty="0" smtClean="0"/>
              <a:t>						$     </a:t>
            </a:r>
            <a:r>
              <a:rPr lang="en-US" dirty="0"/>
              <a:t>250</a:t>
            </a:r>
          </a:p>
          <a:p>
            <a:pPr lvl="1"/>
            <a:r>
              <a:rPr lang="en-US" dirty="0" smtClean="0"/>
              <a:t>TOTAL:		</a:t>
            </a:r>
            <a:r>
              <a:rPr lang="en-US" dirty="0"/>
              <a:t> </a:t>
            </a:r>
            <a:r>
              <a:rPr lang="en-US" dirty="0" smtClean="0"/>
              <a:t>             					           $109,284</a:t>
            </a:r>
          </a:p>
          <a:p>
            <a:pPr lvl="1"/>
            <a:endParaRPr lang="en-US" dirty="0"/>
          </a:p>
          <a:p>
            <a:pPr marL="0" indent="0">
              <a:buNone/>
            </a:pPr>
            <a:r>
              <a:rPr lang="en-US" dirty="0" smtClean="0"/>
              <a:t>(24 </a:t>
            </a:r>
            <a:r>
              <a:rPr lang="en-US" dirty="0"/>
              <a:t>customer ports </a:t>
            </a:r>
            <a:r>
              <a:rPr lang="en-US" dirty="0" smtClean="0"/>
              <a:t>1G copper; 24 1G SMF; 24 10Gbps ports, 2,250W power)</a:t>
            </a:r>
            <a:endParaRPr lang="en-US" dirty="0"/>
          </a:p>
          <a:p>
            <a:pPr marL="0" indent="0">
              <a:buNone/>
            </a:pPr>
            <a:endParaRPr lang="en-US" dirty="0"/>
          </a:p>
        </p:txBody>
      </p:sp>
    </p:spTree>
    <p:extLst>
      <p:ext uri="{BB962C8B-B14F-4D97-AF65-F5344CB8AC3E}">
        <p14:creationId xmlns:p14="http://schemas.microsoft.com/office/powerpoint/2010/main" val="170447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 to 2015</a:t>
            </a:r>
            <a:endParaRPr lang="en-US" dirty="0"/>
          </a:p>
        </p:txBody>
      </p:sp>
      <p:sp>
        <p:nvSpPr>
          <p:cNvPr id="6" name="Content Placeholder 5"/>
          <p:cNvSpPr>
            <a:spLocks noGrp="1"/>
          </p:cNvSpPr>
          <p:nvPr>
            <p:ph idx="1"/>
          </p:nvPr>
        </p:nvSpPr>
        <p:spPr/>
        <p:txBody>
          <a:bodyPr/>
          <a:lstStyle/>
          <a:p>
            <a:r>
              <a:rPr lang="en-US" sz="2400" dirty="0" smtClean="0"/>
              <a:t>There are plenty of IXPs around in all shapes and sizes</a:t>
            </a:r>
          </a:p>
          <a:p>
            <a:endParaRPr lang="en-US" sz="2400" dirty="0" smtClean="0"/>
          </a:p>
          <a:p>
            <a:r>
              <a:rPr lang="en-US" sz="2400" dirty="0" smtClean="0"/>
              <a:t>Market research is feasible</a:t>
            </a:r>
          </a:p>
          <a:p>
            <a:endParaRPr lang="en-US" sz="2400" dirty="0" smtClean="0"/>
          </a:p>
          <a:p>
            <a:r>
              <a:rPr lang="en-US" sz="2400" dirty="0" smtClean="0"/>
              <a:t>Higher speed Ethernet has been commoditized to pieces</a:t>
            </a:r>
          </a:p>
          <a:p>
            <a:endParaRPr lang="en-US" sz="2400" dirty="0"/>
          </a:p>
          <a:p>
            <a:r>
              <a:rPr lang="en-US" sz="2400" dirty="0" smtClean="0"/>
              <a:t>Plenty of opportunity to learn from other people’s mistakes</a:t>
            </a:r>
          </a:p>
          <a:p>
            <a:endParaRPr lang="en-US" sz="2400" dirty="0" smtClean="0"/>
          </a:p>
          <a:p>
            <a:pPr marL="0" indent="0">
              <a:buNone/>
            </a:pPr>
            <a:endParaRPr lang="en-US" dirty="0"/>
          </a:p>
        </p:txBody>
      </p:sp>
    </p:spTree>
    <p:extLst>
      <p:ext uri="{BB962C8B-B14F-4D97-AF65-F5344CB8AC3E}">
        <p14:creationId xmlns:p14="http://schemas.microsoft.com/office/powerpoint/2010/main" val="2352022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$100K switch setup</a:t>
            </a:r>
            <a:endParaRPr lang="en-US" dirty="0"/>
          </a:p>
        </p:txBody>
      </p:sp>
      <p:sp>
        <p:nvSpPr>
          <p:cNvPr id="3" name="Content Placeholder 2"/>
          <p:cNvSpPr>
            <a:spLocks noGrp="1"/>
          </p:cNvSpPr>
          <p:nvPr>
            <p:ph idx="1"/>
          </p:nvPr>
        </p:nvSpPr>
        <p:spPr>
          <a:xfrm>
            <a:off x="685800" y="2194561"/>
            <a:ext cx="10820400" cy="1456414"/>
          </a:xfrm>
        </p:spPr>
        <p:txBody>
          <a:bodyPr>
            <a:normAutofit/>
          </a:bodyPr>
          <a:lstStyle/>
          <a:p>
            <a:r>
              <a:rPr lang="en-US" dirty="0" smtClean="0"/>
              <a:t>Investment: $109,284</a:t>
            </a:r>
          </a:p>
          <a:p>
            <a:r>
              <a:rPr lang="en-US" dirty="0" smtClean="0"/>
              <a:t>Power draw: 2,250W</a:t>
            </a:r>
          </a:p>
          <a:p>
            <a:r>
              <a:rPr lang="en-US" dirty="0" smtClean="0"/>
              <a:t>Customer ports: 48x1G, 24x10G</a:t>
            </a:r>
          </a:p>
          <a:p>
            <a:endParaRPr lang="en-US" dirty="0"/>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695518942"/>
              </p:ext>
            </p:extLst>
          </p:nvPr>
        </p:nvGraphicFramePr>
        <p:xfrm>
          <a:off x="2325903" y="3391638"/>
          <a:ext cx="9307627" cy="3097656"/>
        </p:xfrm>
        <a:graphic>
          <a:graphicData uri="http://schemas.openxmlformats.org/drawingml/2006/table">
            <a:tbl>
              <a:tblPr/>
              <a:tblGrid>
                <a:gridCol w="1024931"/>
                <a:gridCol w="1445341"/>
                <a:gridCol w="1699260"/>
                <a:gridCol w="1027619"/>
                <a:gridCol w="1027619"/>
                <a:gridCol w="1027619"/>
                <a:gridCol w="1027619"/>
                <a:gridCol w="1027619"/>
              </a:tblGrid>
              <a:tr h="516276">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Port-months 1G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Port-months 10G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Service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Margin</a:t>
                      </a: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Calibri" charset="0"/>
                        </a:rPr>
                        <a:t>Year 1</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72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36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charset="0"/>
                        </a:rPr>
                        <a:t>$</a:t>
                      </a:r>
                      <a:r>
                        <a:rPr lang="en-US" sz="1600" b="0" i="0" u="none" strike="noStrike" dirty="0" smtClean="0">
                          <a:solidFill>
                            <a:schemeClr val="tx1"/>
                          </a:solidFill>
                          <a:effectLst/>
                          <a:latin typeface="Calibri" charset="0"/>
                        </a:rPr>
                        <a:t>4,620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charset="0"/>
                        </a:rPr>
                        <a:t>$</a:t>
                      </a:r>
                      <a:r>
                        <a:rPr lang="en-US" sz="1600" b="0" i="0" u="none" strike="noStrike" dirty="0" smtClean="0">
                          <a:solidFill>
                            <a:schemeClr val="tx1"/>
                          </a:solidFill>
                          <a:effectLst/>
                          <a:latin typeface="Calibri" charset="0"/>
                        </a:rPr>
                        <a:t>109,284</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charset="0"/>
                        </a:rPr>
                        <a:t>0</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$7,776</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accent1"/>
                          </a:solidFill>
                          <a:effectLst/>
                          <a:latin typeface="Calibri" charset="0"/>
                        </a:rPr>
                        <a:t>-$112,440</a:t>
                      </a:r>
                      <a:endParaRPr lang="en-US" sz="1600" b="0" i="0" u="none" strike="noStrike" dirty="0">
                        <a:solidFill>
                          <a:schemeClr val="accent1"/>
                        </a:solidFill>
                        <a:effectLst/>
                        <a:latin typeface="Calibri" charset="0"/>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Calibri" charset="0"/>
                        </a:rPr>
                        <a:t>Year 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216</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108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charset="0"/>
                        </a:rPr>
                        <a:t>$</a:t>
                      </a:r>
                      <a:r>
                        <a:rPr lang="en-US" sz="1600" b="0" i="0" u="none" strike="noStrike" dirty="0" smtClean="0">
                          <a:solidFill>
                            <a:schemeClr val="tx1"/>
                          </a:solidFill>
                          <a:effectLst/>
                          <a:latin typeface="Calibri" charset="0"/>
                        </a:rPr>
                        <a:t>9,660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$450</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$24,500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$7,776</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accent1"/>
                          </a:solidFill>
                          <a:effectLst/>
                          <a:latin typeface="Calibri" charset="0"/>
                        </a:rPr>
                        <a:t>-$23,066</a:t>
                      </a:r>
                      <a:endParaRPr lang="en-US" sz="1600" b="0" i="0" u="none" strike="noStrike" dirty="0">
                        <a:solidFill>
                          <a:schemeClr val="accent1"/>
                        </a:solidFill>
                        <a:effectLst/>
                        <a:latin typeface="Calibri" charset="0"/>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Calibri" charset="0"/>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432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216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Calibri" charset="0"/>
                        </a:rPr>
                        <a:t>$</a:t>
                      </a:r>
                      <a:r>
                        <a:rPr lang="en-US" sz="1600" b="0" i="0" u="none" strike="noStrike" dirty="0" smtClean="0">
                          <a:solidFill>
                            <a:schemeClr val="tx1"/>
                          </a:solidFill>
                          <a:effectLst/>
                          <a:latin typeface="Calibri" charset="0"/>
                        </a:rPr>
                        <a:t>19,320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$900</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$24,500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$7,776</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accent1"/>
                          </a:solidFill>
                          <a:effectLst/>
                          <a:latin typeface="Calibri" charset="0"/>
                        </a:rPr>
                        <a:t>-$13,856</a:t>
                      </a:r>
                      <a:endParaRPr lang="en-US" sz="1600" b="0" i="0" u="none" strike="noStrike" dirty="0">
                        <a:solidFill>
                          <a:schemeClr val="accent1"/>
                        </a:solidFill>
                        <a:effectLst/>
                        <a:latin typeface="Calibri" charset="0"/>
                      </a:endParaRPr>
                    </a:p>
                  </a:txBody>
                  <a:tcPr marL="12700" marR="12700" marT="12700" marB="0" anchor="b">
                    <a:lnL>
                      <a:noFill/>
                    </a:lnL>
                    <a:lnR>
                      <a:noFill/>
                    </a:lnR>
                    <a:lnT>
                      <a:noFill/>
                    </a:lnT>
                    <a:lnB>
                      <a:noFill/>
                    </a:lnB>
                  </a:tcPr>
                </a:tc>
              </a:tr>
              <a:tr h="516276">
                <a:tc>
                  <a:txBody>
                    <a:bodyPr/>
                    <a:lstStyle/>
                    <a:p>
                      <a:pPr algn="r"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dirty="0">
                        <a:solidFill>
                          <a:schemeClr val="accent1"/>
                        </a:solidFill>
                        <a:effectLst/>
                        <a:latin typeface="Calibri" charset="0"/>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Calibri" charset="0"/>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$33.600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Calibri" charset="0"/>
                        </a:rPr>
                        <a:t>$110.634</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$49,000</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Calibri" charset="0"/>
                        </a:rPr>
                        <a:t>$23,328</a:t>
                      </a:r>
                      <a:endParaRPr lang="en-US" sz="1600" b="0" i="0" u="none" strike="noStrike" dirty="0">
                        <a:solidFill>
                          <a:schemeClr val="tx1"/>
                        </a:solidFill>
                        <a:effectLst/>
                        <a:latin typeface="Calibri" charset="0"/>
                      </a:endParaRP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accent1"/>
                          </a:solidFill>
                          <a:effectLst/>
                          <a:latin typeface="Calibri" charset="0"/>
                        </a:rPr>
                        <a:t>-$149,362</a:t>
                      </a:r>
                      <a:endParaRPr lang="en-US" sz="1600" b="0" i="0" u="none" strike="noStrike" dirty="0">
                        <a:solidFill>
                          <a:schemeClr val="accent1"/>
                        </a:solidFill>
                        <a:effectLst/>
                        <a:latin typeface="Calibri" charset="0"/>
                      </a:endParaRPr>
                    </a:p>
                  </a:txBody>
                  <a:tcPr marL="12700" marR="12700" marT="12700" marB="0" anchor="b">
                    <a:lnL>
                      <a:noFill/>
                    </a:lnL>
                    <a:lnR>
                      <a:noFill/>
                    </a:lnR>
                    <a:lnT>
                      <a:noFill/>
                    </a:lnT>
                    <a:lnB>
                      <a:noFill/>
                    </a:lnB>
                  </a:tcPr>
                </a:tc>
              </a:tr>
            </a:tbl>
          </a:graphicData>
        </a:graphic>
      </p:graphicFrame>
      <p:grpSp>
        <p:nvGrpSpPr>
          <p:cNvPr id="8" name="Group 7"/>
          <p:cNvGrpSpPr/>
          <p:nvPr/>
        </p:nvGrpSpPr>
        <p:grpSpPr>
          <a:xfrm rot="19349270">
            <a:off x="1954905" y="1923190"/>
            <a:ext cx="8817339" cy="2699794"/>
            <a:chOff x="2403256" y="1268361"/>
            <a:chExt cx="8817339" cy="2699794"/>
          </a:xfrm>
        </p:grpSpPr>
        <p:sp>
          <p:nvSpPr>
            <p:cNvPr id="6" name="TextBox 5"/>
            <p:cNvSpPr txBox="1"/>
            <p:nvPr/>
          </p:nvSpPr>
          <p:spPr>
            <a:xfrm>
              <a:off x="2403256" y="1321277"/>
              <a:ext cx="8817339" cy="2646878"/>
            </a:xfrm>
            <a:prstGeom prst="rect">
              <a:avLst/>
            </a:prstGeom>
            <a:noFill/>
          </p:spPr>
          <p:txBody>
            <a:bodyPr wrap="square" rtlCol="0">
              <a:spAutoFit/>
            </a:bodyPr>
            <a:lstStyle/>
            <a:p>
              <a:pPr algn="ctr"/>
              <a:r>
                <a:rPr lang="en-US" sz="16600" smtClean="0">
                  <a:solidFill>
                    <a:schemeClr val="accent1"/>
                  </a:solidFill>
                  <a:latin typeface="Stencil" charset="0"/>
                  <a:ea typeface="Stencil" charset="0"/>
                  <a:cs typeface="Stencil" charset="0"/>
                </a:rPr>
                <a:t>FAILED</a:t>
              </a:r>
              <a:endParaRPr lang="en-US" sz="16600">
                <a:solidFill>
                  <a:schemeClr val="accent1"/>
                </a:solidFill>
                <a:latin typeface="Stencil" charset="0"/>
                <a:ea typeface="Stencil" charset="0"/>
                <a:cs typeface="Stencil" charset="0"/>
              </a:endParaRPr>
            </a:p>
          </p:txBody>
        </p:sp>
        <p:sp>
          <p:nvSpPr>
            <p:cNvPr id="7" name="Rounded Rectangle 6"/>
            <p:cNvSpPr/>
            <p:nvPr/>
          </p:nvSpPr>
          <p:spPr>
            <a:xfrm>
              <a:off x="2631111" y="1268361"/>
              <a:ext cx="8152909" cy="2324346"/>
            </a:xfrm>
            <a:prstGeom prst="round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97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$100K switch setup</a:t>
            </a:r>
            <a:endParaRPr lang="en-US" dirty="0"/>
          </a:p>
        </p:txBody>
      </p:sp>
      <p:sp>
        <p:nvSpPr>
          <p:cNvPr id="3" name="Content Placeholder 2"/>
          <p:cNvSpPr>
            <a:spLocks noGrp="1"/>
          </p:cNvSpPr>
          <p:nvPr>
            <p:ph idx="1"/>
          </p:nvPr>
        </p:nvSpPr>
        <p:spPr>
          <a:xfrm>
            <a:off x="685800" y="1710813"/>
            <a:ext cx="10820400" cy="1940162"/>
          </a:xfrm>
        </p:spPr>
        <p:txBody>
          <a:bodyPr>
            <a:normAutofit fontScale="92500" lnSpcReduction="10000"/>
          </a:bodyPr>
          <a:lstStyle/>
          <a:p>
            <a:r>
              <a:rPr lang="en-US" dirty="0" smtClean="0"/>
              <a:t>Investment: $109,284</a:t>
            </a:r>
          </a:p>
          <a:p>
            <a:r>
              <a:rPr lang="en-US" dirty="0" smtClean="0"/>
              <a:t>Power draw: 2,250W</a:t>
            </a:r>
          </a:p>
          <a:p>
            <a:r>
              <a:rPr lang="en-US" dirty="0" smtClean="0"/>
              <a:t>Customer ports: 48x1G, 24x10G</a:t>
            </a:r>
          </a:p>
          <a:p>
            <a:pPr marL="0" indent="0">
              <a:buNone/>
            </a:pPr>
            <a:r>
              <a:rPr lang="en-US" sz="2400" b="1" dirty="0">
                <a:solidFill>
                  <a:schemeClr val="accent1"/>
                </a:solidFill>
              </a:rPr>
              <a:t>1G port cost: </a:t>
            </a:r>
            <a:r>
              <a:rPr lang="en-US" sz="2400" b="1" dirty="0" smtClean="0">
                <a:solidFill>
                  <a:schemeClr val="accent1"/>
                </a:solidFill>
              </a:rPr>
              <a:t>$300 </a:t>
            </a:r>
            <a:r>
              <a:rPr lang="en-US" sz="2400" b="1" dirty="0">
                <a:solidFill>
                  <a:schemeClr val="accent1"/>
                </a:solidFill>
              </a:rPr>
              <a:t>setup, </a:t>
            </a:r>
            <a:r>
              <a:rPr lang="en-US" sz="2400" b="1" dirty="0" smtClean="0">
                <a:solidFill>
                  <a:schemeClr val="accent1"/>
                </a:solidFill>
              </a:rPr>
              <a:t>$65 </a:t>
            </a:r>
            <a:r>
              <a:rPr lang="en-US" sz="2400" b="1" dirty="0">
                <a:solidFill>
                  <a:schemeClr val="accent1"/>
                </a:solidFill>
              </a:rPr>
              <a:t>per month</a:t>
            </a:r>
          </a:p>
          <a:p>
            <a:pPr marL="0" indent="0">
              <a:buNone/>
            </a:pPr>
            <a:r>
              <a:rPr lang="en-US" sz="2400" b="1" dirty="0">
                <a:solidFill>
                  <a:schemeClr val="accent1"/>
                </a:solidFill>
              </a:rPr>
              <a:t>10G port cost: </a:t>
            </a:r>
            <a:r>
              <a:rPr lang="en-US" sz="2400" b="1" dirty="0" smtClean="0">
                <a:solidFill>
                  <a:schemeClr val="accent1"/>
                </a:solidFill>
              </a:rPr>
              <a:t>$1,500 </a:t>
            </a:r>
            <a:r>
              <a:rPr lang="en-US" sz="2400" b="1" dirty="0">
                <a:solidFill>
                  <a:schemeClr val="accent1"/>
                </a:solidFill>
              </a:rPr>
              <a:t>setup, </a:t>
            </a:r>
            <a:r>
              <a:rPr lang="en-US" sz="2400" b="1" dirty="0" smtClean="0">
                <a:solidFill>
                  <a:schemeClr val="accent1"/>
                </a:solidFill>
              </a:rPr>
              <a:t>$275 </a:t>
            </a:r>
            <a:r>
              <a:rPr lang="en-US" sz="2400" b="1" dirty="0">
                <a:solidFill>
                  <a:schemeClr val="accent1"/>
                </a:solidFill>
              </a:rPr>
              <a:t>per month</a:t>
            </a:r>
          </a:p>
          <a:p>
            <a:pPr marL="0" indent="0">
              <a:buNone/>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553545971"/>
              </p:ext>
            </p:extLst>
          </p:nvPr>
        </p:nvGraphicFramePr>
        <p:xfrm>
          <a:off x="1970386" y="3391638"/>
          <a:ext cx="9663144" cy="3097656"/>
        </p:xfrm>
        <a:graphic>
          <a:graphicData uri="http://schemas.openxmlformats.org/drawingml/2006/table">
            <a:tbl>
              <a:tblPr/>
              <a:tblGrid>
                <a:gridCol w="953835"/>
                <a:gridCol w="1610793"/>
                <a:gridCol w="1764166"/>
                <a:gridCol w="980624"/>
                <a:gridCol w="1153116"/>
                <a:gridCol w="911658"/>
                <a:gridCol w="1222082"/>
                <a:gridCol w="1066870"/>
              </a:tblGrid>
              <a:tr h="516276">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Port-months 10G</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Revenue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Investment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Service</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Power cost</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Margin</a:t>
                      </a: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mn-lt"/>
                        </a:rPr>
                        <a:t>Year 1</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72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36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27,180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109,284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0</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7,776</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accent1"/>
                          </a:solidFill>
                          <a:effectLst/>
                          <a:latin typeface="+mn-lt"/>
                        </a:rPr>
                        <a:t>-$</a:t>
                      </a:r>
                      <a:r>
                        <a:rPr lang="en-US" sz="1600" b="0" i="0" u="none" strike="noStrike" dirty="0" smtClean="0">
                          <a:solidFill>
                            <a:schemeClr val="accent1"/>
                          </a:solidFill>
                          <a:effectLst/>
                          <a:latin typeface="+mn-lt"/>
                        </a:rPr>
                        <a:t>89,880</a:t>
                      </a:r>
                      <a:endParaRPr lang="en-US" sz="1600" b="0" i="0" u="none" strike="noStrike" dirty="0">
                        <a:solidFill>
                          <a:schemeClr val="accent1"/>
                        </a:solidFill>
                        <a:effectLst/>
                        <a:latin typeface="+mn-lt"/>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mn-lt"/>
                        </a:rPr>
                        <a:t>Year 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216</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108</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56,340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$450</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$24,500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7,776</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23,614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mn-lt"/>
                        </a:rPr>
                        <a:t>Year 3</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432</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216</a:t>
                      </a: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112,680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$900</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$24,500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7,776</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79,504</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r h="516276">
                <a:tc>
                  <a:txBody>
                    <a:bodyPr/>
                    <a:lstStyle/>
                    <a:p>
                      <a:pPr algn="r"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r>
              <a:tr h="516276">
                <a:tc>
                  <a:txBody>
                    <a:bodyPr/>
                    <a:lstStyle/>
                    <a:p>
                      <a:pPr algn="r" fontAlgn="b"/>
                      <a:r>
                        <a:rPr lang="en-US" sz="1600" b="0" i="0" u="none" strike="noStrike">
                          <a:solidFill>
                            <a:schemeClr val="tx1"/>
                          </a:solidFill>
                          <a:effectLst/>
                          <a:latin typeface="+mn-lt"/>
                        </a:rPr>
                        <a:t>Total</a:t>
                      </a: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l" fontAlgn="b"/>
                      <a:endParaRPr lang="en-US" sz="1600" b="0" i="0" u="none" strike="noStrike">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$196.200</a:t>
                      </a:r>
                    </a:p>
                  </a:txBody>
                  <a:tcPr marL="12700" marR="12700" marT="12700" marB="0" anchor="b">
                    <a:lnL>
                      <a:noFill/>
                    </a:lnL>
                    <a:lnR>
                      <a:noFill/>
                    </a:lnR>
                    <a:lnT>
                      <a:noFill/>
                    </a:lnT>
                    <a:lnB>
                      <a:noFill/>
                    </a:lnB>
                  </a:tcPr>
                </a:tc>
                <a:tc>
                  <a:txBody>
                    <a:bodyPr/>
                    <a:lstStyle/>
                    <a:p>
                      <a:pPr algn="r" fontAlgn="b"/>
                      <a:r>
                        <a:rPr lang="en-US" sz="1600" b="0" i="0" u="none" strike="noStrike">
                          <a:solidFill>
                            <a:schemeClr val="tx1"/>
                          </a:solidFill>
                          <a:effectLst/>
                          <a:latin typeface="+mn-lt"/>
                        </a:rPr>
                        <a:t>$110.634</a:t>
                      </a:r>
                    </a:p>
                  </a:txBody>
                  <a:tcPr marL="12700" marR="12700" marT="12700" marB="0" anchor="b">
                    <a:lnL>
                      <a:noFill/>
                    </a:lnL>
                    <a:lnR>
                      <a:noFill/>
                    </a:lnR>
                    <a:lnT>
                      <a:noFill/>
                    </a:lnT>
                    <a:lnB>
                      <a:noFill/>
                    </a:lnB>
                  </a:tcPr>
                </a:tc>
                <a:tc>
                  <a:txBody>
                    <a:bodyPr/>
                    <a:lstStyle/>
                    <a:p>
                      <a:pPr algn="r" fontAlgn="b"/>
                      <a:r>
                        <a:rPr lang="en-US" sz="1600" b="0" i="0" u="none" strike="noStrike" dirty="0" smtClean="0">
                          <a:solidFill>
                            <a:schemeClr val="tx1"/>
                          </a:solidFill>
                          <a:effectLst/>
                          <a:latin typeface="+mn-lt"/>
                        </a:rPr>
                        <a:t>$49,000</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23,328</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c>
                  <a:txBody>
                    <a:bodyPr/>
                    <a:lstStyle/>
                    <a:p>
                      <a:pPr algn="r" fontAlgn="b"/>
                      <a:r>
                        <a:rPr lang="en-US" sz="1600" b="0" i="0" u="none" strike="noStrike" dirty="0">
                          <a:solidFill>
                            <a:schemeClr val="tx1"/>
                          </a:solidFill>
                          <a:effectLst/>
                          <a:latin typeface="+mn-lt"/>
                        </a:rPr>
                        <a:t>$</a:t>
                      </a:r>
                      <a:r>
                        <a:rPr lang="en-US" sz="1600" b="0" i="0" u="none" strike="noStrike" dirty="0" smtClean="0">
                          <a:solidFill>
                            <a:schemeClr val="tx1"/>
                          </a:solidFill>
                          <a:effectLst/>
                          <a:latin typeface="+mn-lt"/>
                        </a:rPr>
                        <a:t>13,238</a:t>
                      </a:r>
                      <a:endParaRPr lang="en-US" sz="1600" b="0" i="0" u="none" strike="noStrike" dirty="0">
                        <a:solidFill>
                          <a:schemeClr val="tx1"/>
                        </a:solidFill>
                        <a:effectLst/>
                        <a:latin typeface="+mn-lt"/>
                      </a:endParaRP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5204536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Figuring out the content side</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89798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 it and we will come”*</a:t>
            </a:r>
            <a:endParaRPr lang="en-US" dirty="0"/>
          </a:p>
        </p:txBody>
      </p:sp>
      <p:sp>
        <p:nvSpPr>
          <p:cNvPr id="5" name="Content Placeholder 4"/>
          <p:cNvSpPr>
            <a:spLocks noGrp="1"/>
          </p:cNvSpPr>
          <p:nvPr>
            <p:ph idx="1"/>
          </p:nvPr>
        </p:nvSpPr>
        <p:spPr/>
        <p:txBody>
          <a:bodyPr>
            <a:normAutofit/>
          </a:bodyPr>
          <a:lstStyle/>
          <a:p>
            <a:r>
              <a:rPr lang="en-US" dirty="0" smtClean="0"/>
              <a:t>Getting content providers adds enormous value to your IXP</a:t>
            </a:r>
          </a:p>
          <a:p>
            <a:endParaRPr lang="en-US" dirty="0" smtClean="0"/>
          </a:p>
          <a:p>
            <a:r>
              <a:rPr lang="en-US" dirty="0" smtClean="0"/>
              <a:t>But it comes at a price – which is a separate business case!</a:t>
            </a:r>
          </a:p>
          <a:p>
            <a:r>
              <a:rPr lang="en-US" dirty="0" smtClean="0"/>
              <a:t>Typical requirements: </a:t>
            </a:r>
          </a:p>
          <a:p>
            <a:pPr lvl="1"/>
            <a:r>
              <a:rPr lang="en-US" dirty="0" smtClean="0"/>
              <a:t>free IP transit, free space &amp; power</a:t>
            </a:r>
          </a:p>
          <a:p>
            <a:r>
              <a:rPr lang="en-US" dirty="0" smtClean="0"/>
              <a:t>The upside:</a:t>
            </a:r>
          </a:p>
          <a:p>
            <a:pPr lvl="1"/>
            <a:r>
              <a:rPr lang="en-US" dirty="0" smtClean="0"/>
              <a:t>total IP transit cost for the community goes down</a:t>
            </a:r>
          </a:p>
          <a:p>
            <a:pPr lvl="1"/>
            <a:r>
              <a:rPr lang="en-US" dirty="0" smtClean="0"/>
              <a:t>Much improved user experience</a:t>
            </a:r>
          </a:p>
          <a:p>
            <a:pPr marL="0" indent="0">
              <a:buNone/>
            </a:pPr>
            <a:endParaRPr lang="en-US" dirty="0"/>
          </a:p>
          <a:p>
            <a:pPr marL="0" indent="0">
              <a:buNone/>
            </a:pPr>
            <a:r>
              <a:rPr lang="en-US" dirty="0" smtClean="0"/>
              <a:t>*As long as it’s free (for us).</a:t>
            </a:r>
          </a:p>
          <a:p>
            <a:pPr>
              <a:buFont typeface="Arial" charset="0"/>
              <a:buChar char="•"/>
            </a:pPr>
            <a:endParaRPr lang="en-US" dirty="0"/>
          </a:p>
          <a:p>
            <a:pPr>
              <a:buFont typeface="Arial" charset="0"/>
              <a:buChar char="•"/>
            </a:pPr>
            <a:endParaRPr lang="en-US" dirty="0"/>
          </a:p>
        </p:txBody>
      </p:sp>
    </p:spTree>
    <p:extLst>
      <p:ext uri="{BB962C8B-B14F-4D97-AF65-F5344CB8AC3E}">
        <p14:creationId xmlns:p14="http://schemas.microsoft.com/office/powerpoint/2010/main" val="1172402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Best Practices</a:t>
            </a:r>
            <a:endParaRPr lang="en-US" dirty="0"/>
          </a:p>
        </p:txBody>
      </p:sp>
      <p:sp>
        <p:nvSpPr>
          <p:cNvPr id="5" name="Text Placeholder 4"/>
          <p:cNvSpPr>
            <a:spLocks noGrp="1"/>
          </p:cNvSpPr>
          <p:nvPr>
            <p:ph type="body" idx="1"/>
          </p:nvPr>
        </p:nvSpPr>
        <p:spPr/>
        <p:txBody>
          <a:bodyPr/>
          <a:lstStyle/>
          <a:p>
            <a:r>
              <a:rPr lang="en-US" dirty="0" smtClean="0"/>
              <a:t>Progress since May</a:t>
            </a:r>
            <a:endParaRPr lang="en-US" dirty="0"/>
          </a:p>
        </p:txBody>
      </p:sp>
    </p:spTree>
    <p:extLst>
      <p:ext uri="{BB962C8B-B14F-4D97-AF65-F5344CB8AC3E}">
        <p14:creationId xmlns:p14="http://schemas.microsoft.com/office/powerpoint/2010/main" val="13962398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IGF BPF IXP</a:t>
            </a:r>
            <a:endParaRPr lang="en-US" dirty="0"/>
          </a:p>
        </p:txBody>
      </p:sp>
      <p:sp>
        <p:nvSpPr>
          <p:cNvPr id="5" name="Content Placeholder 4"/>
          <p:cNvSpPr>
            <a:spLocks noGrp="1"/>
          </p:cNvSpPr>
          <p:nvPr>
            <p:ph idx="1"/>
          </p:nvPr>
        </p:nvSpPr>
        <p:spPr/>
        <p:txBody>
          <a:bodyPr/>
          <a:lstStyle/>
          <a:p>
            <a:r>
              <a:rPr lang="en-US" dirty="0" smtClean="0"/>
              <a:t>Last weeks IGF had the BPF sessions (best practices forum)</a:t>
            </a:r>
          </a:p>
          <a:p>
            <a:r>
              <a:rPr lang="en-US" dirty="0" smtClean="0"/>
              <a:t>Included in those sessions was one about IXPs, and </a:t>
            </a:r>
            <a:r>
              <a:rPr lang="en-US" dirty="0"/>
              <a:t>a document was prepared in advance:</a:t>
            </a:r>
            <a:br>
              <a:rPr lang="en-US" dirty="0"/>
            </a:br>
            <a:r>
              <a:rPr lang="en-US" sz="1800" dirty="0">
                <a:hlinkClick r:id="rId2"/>
              </a:rPr>
              <a:t>http://</a:t>
            </a:r>
            <a:r>
              <a:rPr lang="en-US" sz="1800" dirty="0" smtClean="0">
                <a:hlinkClick r:id="rId2"/>
              </a:rPr>
              <a:t>www.intgovforum.org/cms/documents/best-practice-forums/536-igf15-bpf-ixp-jp-draft</a:t>
            </a:r>
            <a:r>
              <a:rPr lang="en-US" sz="1800" dirty="0" smtClean="0"/>
              <a:t> </a:t>
            </a:r>
            <a:endParaRPr lang="en-US" sz="2400" dirty="0"/>
          </a:p>
          <a:p>
            <a:r>
              <a:rPr lang="en-US" sz="1800" dirty="0" smtClean="0"/>
              <a:t>Section 1.4 reads as follows:</a:t>
            </a:r>
            <a:br>
              <a:rPr lang="en-US" sz="1800" dirty="0" smtClean="0"/>
            </a:br>
            <a:r>
              <a:rPr lang="en-US" sz="1800" dirty="0"/>
              <a:t/>
            </a:r>
            <a:br>
              <a:rPr lang="en-US" sz="1800" dirty="0"/>
            </a:br>
            <a:r>
              <a:rPr lang="en-US" sz="1800" dirty="0"/>
              <a:t>“The IGF is not an appropriate forum to discuss or teach the technical knowhow that is needed to create and/or run an IXP, nor is it a technical manual for routers and switches. There are specialist meetings and forums that dive into the technical details of how to establish, operate, and sustain an IXP. In addition, technical guidelines and reference documents are available from IXP operators and managers. For those seeking technical guidance and technical best practices, a </a:t>
            </a:r>
            <a:r>
              <a:rPr lang="en-US" sz="1800" err="1"/>
              <a:t>non</a:t>
            </a:r>
            <a:r>
              <a:rPr lang="en-US" sz="1800" smtClean="0"/>
              <a:t>­ exhaustive </a:t>
            </a:r>
            <a:r>
              <a:rPr lang="en-US" sz="1800" dirty="0"/>
              <a:t>overview of reference documents </a:t>
            </a:r>
            <a:r>
              <a:rPr lang="en-US" sz="1800"/>
              <a:t>from </a:t>
            </a:r>
            <a:r>
              <a:rPr lang="en-US" sz="1800" smtClean="0"/>
              <a:t>IXP ­</a:t>
            </a:r>
            <a:r>
              <a:rPr lang="en-US" sz="1800" dirty="0" err="1"/>
              <a:t>related</a:t>
            </a:r>
            <a:r>
              <a:rPr lang="en-US" sz="1800" dirty="0"/>
              <a:t> fora has been included in this document (see Appendix 1</a:t>
            </a:r>
            <a:r>
              <a:rPr lang="en-US" sz="1800" dirty="0" smtClean="0"/>
              <a:t>).”</a:t>
            </a:r>
            <a:endParaRPr lang="en-US" sz="1800" dirty="0"/>
          </a:p>
        </p:txBody>
      </p:sp>
    </p:spTree>
    <p:extLst>
      <p:ext uri="{BB962C8B-B14F-4D97-AF65-F5344CB8AC3E}">
        <p14:creationId xmlns:p14="http://schemas.microsoft.com/office/powerpoint/2010/main" val="1039069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remarks</a:t>
            </a:r>
            <a:endParaRPr lang="en-US" dirty="0"/>
          </a:p>
        </p:txBody>
      </p:sp>
      <p:sp>
        <p:nvSpPr>
          <p:cNvPr id="3" name="Content Placeholder 2"/>
          <p:cNvSpPr>
            <a:spLocks noGrp="1"/>
          </p:cNvSpPr>
          <p:nvPr>
            <p:ph idx="1"/>
          </p:nvPr>
        </p:nvSpPr>
        <p:spPr/>
        <p:txBody>
          <a:bodyPr/>
          <a:lstStyle/>
          <a:p>
            <a:r>
              <a:rPr lang="en-US" dirty="0" smtClean="0"/>
              <a:t>You don’t need a huge budget</a:t>
            </a:r>
          </a:p>
          <a:p>
            <a:endParaRPr lang="en-US" dirty="0"/>
          </a:p>
          <a:p>
            <a:r>
              <a:rPr lang="en-US" dirty="0" smtClean="0"/>
              <a:t>You DO need a solid community (inclusive, pragmatic, neutral)</a:t>
            </a:r>
          </a:p>
          <a:p>
            <a:endParaRPr lang="en-US" dirty="0"/>
          </a:p>
          <a:p>
            <a:r>
              <a:rPr lang="en-US" dirty="0" smtClean="0"/>
              <a:t>Don’t be afraid to upgrade</a:t>
            </a:r>
          </a:p>
          <a:p>
            <a:endParaRPr lang="en-US" dirty="0"/>
          </a:p>
          <a:p>
            <a:r>
              <a:rPr lang="en-US" dirty="0" smtClean="0"/>
              <a:t>Just about everything else is more important than the IXP hardware</a:t>
            </a:r>
          </a:p>
          <a:p>
            <a:endParaRPr lang="en-US" dirty="0"/>
          </a:p>
          <a:p>
            <a:r>
              <a:rPr lang="en-US" dirty="0" smtClean="0"/>
              <a:t>If you want resilience, build more IXPs</a:t>
            </a:r>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55308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pPr marL="0" indent="0">
              <a:buNone/>
            </a:pPr>
            <a:r>
              <a:rPr lang="en-US" dirty="0"/>
              <a:t>Please come see me </a:t>
            </a:r>
            <a:r>
              <a:rPr lang="en-US" dirty="0" smtClean="0"/>
              <a:t>after the session or </a:t>
            </a:r>
            <a:r>
              <a:rPr lang="en-US" dirty="0"/>
              <a:t>send e-mail!</a:t>
            </a:r>
          </a:p>
          <a:p>
            <a:endParaRPr lang="en-US" dirty="0"/>
          </a:p>
          <a:p>
            <a:pPr marL="0" indent="0">
              <a:buNone/>
            </a:pPr>
            <a:r>
              <a:rPr lang="en-US" dirty="0"/>
              <a:t>With special thanks to Euro-IX for providing IX traffic data!</a:t>
            </a:r>
          </a:p>
          <a:p>
            <a:pPr marL="0" indent="0">
              <a:buNone/>
            </a:pPr>
            <a:endParaRPr lang="en-US" dirty="0" smtClean="0"/>
          </a:p>
          <a:p>
            <a:pPr marL="0" indent="0">
              <a:buNone/>
            </a:pPr>
            <a:endParaRPr lang="en-US" dirty="0"/>
          </a:p>
          <a:p>
            <a:pPr marL="0" indent="0">
              <a:buNone/>
            </a:pPr>
            <a:r>
              <a:rPr lang="en-US" dirty="0" err="1"/>
              <a:t>Remco</a:t>
            </a:r>
            <a:r>
              <a:rPr lang="en-US" dirty="0"/>
              <a:t> van </a:t>
            </a:r>
            <a:r>
              <a:rPr lang="en-US" dirty="0" err="1"/>
              <a:t>Mook</a:t>
            </a:r>
            <a:endParaRPr lang="en-US" dirty="0"/>
          </a:p>
          <a:p>
            <a:pPr marL="0" indent="0">
              <a:buNone/>
            </a:pPr>
            <a:r>
              <a:rPr lang="en-US" dirty="0" err="1"/>
              <a:t>remco.vanmook@gmail.com</a:t>
            </a:r>
            <a:endParaRPr lang="en-US" dirty="0"/>
          </a:p>
        </p:txBody>
      </p:sp>
    </p:spTree>
    <p:extLst>
      <p:ext uri="{BB962C8B-B14F-4D97-AF65-F5344CB8AC3E}">
        <p14:creationId xmlns:p14="http://schemas.microsoft.com/office/powerpoint/2010/main" val="1718203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 if you’re a new IXP</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3200" dirty="0" smtClean="0"/>
              <a:t>Market Research </a:t>
            </a:r>
          </a:p>
          <a:p>
            <a:pPr marL="457200" indent="-457200">
              <a:buFont typeface="+mj-lt"/>
              <a:buAutoNum type="arabicPeriod"/>
            </a:pPr>
            <a:endParaRPr lang="en-US" sz="3200" dirty="0" smtClean="0"/>
          </a:p>
          <a:p>
            <a:pPr marL="457200" indent="-457200">
              <a:buFont typeface="+mj-lt"/>
              <a:buAutoNum type="arabicPeriod"/>
            </a:pPr>
            <a:r>
              <a:rPr lang="en-US" sz="3200" dirty="0" smtClean="0"/>
              <a:t>Build a Community</a:t>
            </a:r>
          </a:p>
          <a:p>
            <a:pPr marL="457200" indent="-457200">
              <a:buFont typeface="+mj-lt"/>
              <a:buAutoNum type="arabicPeriod"/>
            </a:pPr>
            <a:endParaRPr lang="en-US" sz="3200" dirty="0" smtClean="0"/>
          </a:p>
          <a:p>
            <a:pPr marL="457200" indent="-457200">
              <a:buFont typeface="+mj-lt"/>
              <a:buAutoNum type="arabicPeriod"/>
            </a:pPr>
            <a:r>
              <a:rPr lang="en-US" sz="3200" dirty="0" smtClean="0"/>
              <a:t>Build a Platform</a:t>
            </a:r>
          </a:p>
          <a:p>
            <a:pPr marL="457200" indent="-457200">
              <a:buFont typeface="+mj-lt"/>
              <a:buAutoNum type="arabicPeriod"/>
            </a:pPr>
            <a:endParaRPr lang="en-US" sz="3200" dirty="0" smtClean="0"/>
          </a:p>
          <a:p>
            <a:pPr marL="457200" indent="-457200">
              <a:buFont typeface="+mj-lt"/>
              <a:buAutoNum type="arabicPeriod"/>
            </a:pPr>
            <a:r>
              <a:rPr lang="en-US" sz="3200" dirty="0" smtClean="0"/>
              <a:t>(Figure out the content providers)</a:t>
            </a:r>
            <a:endParaRPr lang="en-US" sz="3200" dirty="0"/>
          </a:p>
        </p:txBody>
      </p:sp>
    </p:spTree>
    <p:extLst>
      <p:ext uri="{BB962C8B-B14F-4D97-AF65-F5344CB8AC3E}">
        <p14:creationId xmlns:p14="http://schemas.microsoft.com/office/powerpoint/2010/main" val="464929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research</a:t>
            </a:r>
            <a:endParaRPr lang="en-US" dirty="0"/>
          </a:p>
        </p:txBody>
      </p:sp>
      <p:sp>
        <p:nvSpPr>
          <p:cNvPr id="5" name="Text Placeholder 4"/>
          <p:cNvSpPr>
            <a:spLocks noGrp="1"/>
          </p:cNvSpPr>
          <p:nvPr>
            <p:ph type="body" idx="1"/>
          </p:nvPr>
        </p:nvSpPr>
        <p:spPr/>
        <p:txBody>
          <a:bodyPr/>
          <a:lstStyle/>
          <a:p>
            <a:r>
              <a:rPr lang="en-US" dirty="0" smtClean="0"/>
              <a:t>I’ll Tell You What You Want</a:t>
            </a:r>
            <a:endParaRPr lang="en-US" dirty="0"/>
          </a:p>
        </p:txBody>
      </p:sp>
    </p:spTree>
    <p:extLst>
      <p:ext uri="{BB962C8B-B14F-4D97-AF65-F5344CB8AC3E}">
        <p14:creationId xmlns:p14="http://schemas.microsoft.com/office/powerpoint/2010/main" val="1427891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Research</a:t>
            </a:r>
            <a:endParaRPr lang="en-US" dirty="0"/>
          </a:p>
        </p:txBody>
      </p:sp>
      <p:sp>
        <p:nvSpPr>
          <p:cNvPr id="3" name="Content Placeholder 2"/>
          <p:cNvSpPr>
            <a:spLocks noGrp="1"/>
          </p:cNvSpPr>
          <p:nvPr>
            <p:ph idx="1"/>
          </p:nvPr>
        </p:nvSpPr>
        <p:spPr/>
        <p:txBody>
          <a:bodyPr/>
          <a:lstStyle/>
          <a:p>
            <a:r>
              <a:rPr lang="en-US" dirty="0"/>
              <a:t>Data from Euro-IX, covering </a:t>
            </a:r>
            <a:r>
              <a:rPr lang="en-US" dirty="0" smtClean="0"/>
              <a:t>204 </a:t>
            </a:r>
            <a:r>
              <a:rPr lang="en-US" dirty="0"/>
              <a:t>IXPs from all over the world</a:t>
            </a:r>
          </a:p>
          <a:p>
            <a:endParaRPr lang="en-US" dirty="0"/>
          </a:p>
          <a:p>
            <a:r>
              <a:rPr lang="en-US" dirty="0"/>
              <a:t>Data from </a:t>
            </a:r>
            <a:r>
              <a:rPr lang="en-US" dirty="0" smtClean="0"/>
              <a:t>July 2015 </a:t>
            </a:r>
            <a:r>
              <a:rPr lang="en-US" dirty="0"/>
              <a:t>– </a:t>
            </a:r>
            <a:r>
              <a:rPr lang="en-US" dirty="0" smtClean="0"/>
              <a:t>hot off the press!</a:t>
            </a:r>
            <a:endParaRPr lang="en-US" dirty="0"/>
          </a:p>
          <a:p>
            <a:endParaRPr lang="en-US" dirty="0"/>
          </a:p>
          <a:p>
            <a:r>
              <a:rPr lang="en-US" dirty="0" smtClean="0"/>
              <a:t>Omitted all IXPs with no current traffic data (approx. 50)</a:t>
            </a:r>
            <a:endParaRPr lang="en-US" dirty="0"/>
          </a:p>
          <a:p>
            <a:endParaRPr lang="en-US" dirty="0"/>
          </a:p>
          <a:p>
            <a:r>
              <a:rPr lang="en-US" dirty="0"/>
              <a:t>How much traffic should a starting IXP expect/design for</a:t>
            </a:r>
            <a:r>
              <a:rPr lang="en-US" dirty="0" smtClean="0"/>
              <a:t>?</a:t>
            </a:r>
          </a:p>
          <a:p>
            <a:pPr marL="0" indent="0">
              <a:buNone/>
            </a:pPr>
            <a:endParaRPr lang="en-US" dirty="0" smtClean="0"/>
          </a:p>
        </p:txBody>
      </p:sp>
    </p:spTree>
    <p:extLst>
      <p:ext uri="{BB962C8B-B14F-4D97-AF65-F5344CB8AC3E}">
        <p14:creationId xmlns:p14="http://schemas.microsoft.com/office/powerpoint/2010/main" val="1608458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459592817"/>
              </p:ext>
            </p:extLst>
          </p:nvPr>
        </p:nvGraphicFramePr>
        <p:xfrm>
          <a:off x="685800" y="2307254"/>
          <a:ext cx="10820400" cy="44107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Global – ALL IXPs</a:t>
            </a:r>
            <a:endParaRPr lang="en-US" dirty="0"/>
          </a:p>
        </p:txBody>
      </p:sp>
      <p:grpSp>
        <p:nvGrpSpPr>
          <p:cNvPr id="5" name="Group 4"/>
          <p:cNvGrpSpPr/>
          <p:nvPr/>
        </p:nvGrpSpPr>
        <p:grpSpPr>
          <a:xfrm>
            <a:off x="1318595" y="1821554"/>
            <a:ext cx="10067862" cy="1545760"/>
            <a:chOff x="1318595" y="1821554"/>
            <a:chExt cx="10067862" cy="1545760"/>
          </a:xfrm>
        </p:grpSpPr>
        <p:cxnSp>
          <p:nvCxnSpPr>
            <p:cNvPr id="6" name="Straight Connector 5"/>
            <p:cNvCxnSpPr/>
            <p:nvPr/>
          </p:nvCxnSpPr>
          <p:spPr>
            <a:xfrm>
              <a:off x="1386114" y="3367314"/>
              <a:ext cx="1000034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318595" y="2858606"/>
              <a:ext cx="1119808" cy="369332"/>
            </a:xfrm>
            <a:prstGeom prst="rect">
              <a:avLst/>
            </a:prstGeom>
            <a:noFill/>
          </p:spPr>
          <p:txBody>
            <a:bodyPr wrap="square" rtlCol="0">
              <a:spAutoFit/>
            </a:bodyPr>
            <a:lstStyle/>
            <a:p>
              <a:r>
                <a:rPr lang="en-US" dirty="0" smtClean="0">
                  <a:solidFill>
                    <a:schemeClr val="accent6"/>
                  </a:solidFill>
                </a:rPr>
                <a:t>20 </a:t>
              </a:r>
              <a:r>
                <a:rPr lang="en-US" dirty="0" err="1" smtClean="0">
                  <a:solidFill>
                    <a:schemeClr val="accent6"/>
                  </a:solidFill>
                </a:rPr>
                <a:t>Gbps</a:t>
              </a:r>
              <a:endParaRPr lang="en-US" dirty="0">
                <a:solidFill>
                  <a:schemeClr val="accent6"/>
                </a:solidFill>
              </a:endParaRPr>
            </a:p>
          </p:txBody>
        </p:sp>
        <p:sp>
          <p:nvSpPr>
            <p:cNvPr id="9" name="Down Arrow 8"/>
            <p:cNvSpPr/>
            <p:nvPr/>
          </p:nvSpPr>
          <p:spPr>
            <a:xfrm>
              <a:off x="6525038" y="2238472"/>
              <a:ext cx="675861" cy="103366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096000" y="1821554"/>
              <a:ext cx="1802293" cy="369332"/>
            </a:xfrm>
            <a:prstGeom prst="rect">
              <a:avLst/>
            </a:prstGeom>
            <a:noFill/>
          </p:spPr>
          <p:txBody>
            <a:bodyPr wrap="square" rtlCol="0">
              <a:spAutoFit/>
            </a:bodyPr>
            <a:lstStyle/>
            <a:p>
              <a:r>
                <a:rPr lang="en-US" dirty="0" smtClean="0">
                  <a:solidFill>
                    <a:schemeClr val="accent6"/>
                  </a:solidFill>
                </a:rPr>
                <a:t>54</a:t>
              </a:r>
              <a:r>
                <a:rPr lang="en-US" baseline="30000" dirty="0" smtClean="0">
                  <a:solidFill>
                    <a:schemeClr val="accent6"/>
                  </a:solidFill>
                </a:rPr>
                <a:t>th</a:t>
              </a:r>
              <a:r>
                <a:rPr lang="en-US" dirty="0" smtClean="0">
                  <a:solidFill>
                    <a:schemeClr val="accent6"/>
                  </a:solidFill>
                </a:rPr>
                <a:t> percentile</a:t>
              </a:r>
              <a:endParaRPr lang="en-US" dirty="0">
                <a:solidFill>
                  <a:schemeClr val="accent6"/>
                </a:solidFill>
              </a:endParaRPr>
            </a:p>
          </p:txBody>
        </p:sp>
      </p:grpSp>
    </p:spTree>
    <p:extLst>
      <p:ext uri="{BB962C8B-B14F-4D97-AF65-F5344CB8AC3E}">
        <p14:creationId xmlns:p14="http://schemas.microsoft.com/office/powerpoint/2010/main" val="212431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544272770"/>
              </p:ext>
            </p:extLst>
          </p:nvPr>
        </p:nvGraphicFramePr>
        <p:xfrm>
          <a:off x="605700" y="2240592"/>
          <a:ext cx="10981544" cy="474483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NON-EUROPEAN IXPs</a:t>
            </a:r>
            <a:endParaRPr lang="en-US" dirty="0"/>
          </a:p>
        </p:txBody>
      </p:sp>
      <p:grpSp>
        <p:nvGrpSpPr>
          <p:cNvPr id="12" name="Group 11"/>
          <p:cNvGrpSpPr/>
          <p:nvPr/>
        </p:nvGrpSpPr>
        <p:grpSpPr>
          <a:xfrm>
            <a:off x="1323761" y="1956863"/>
            <a:ext cx="10057642" cy="1231549"/>
            <a:chOff x="1323761" y="1956863"/>
            <a:chExt cx="10057642" cy="1231549"/>
          </a:xfrm>
        </p:grpSpPr>
        <p:cxnSp>
          <p:nvCxnSpPr>
            <p:cNvPr id="5" name="Straight Connector 4"/>
            <p:cNvCxnSpPr/>
            <p:nvPr/>
          </p:nvCxnSpPr>
          <p:spPr>
            <a:xfrm>
              <a:off x="1381060" y="3188412"/>
              <a:ext cx="10000343"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323761" y="2804522"/>
              <a:ext cx="1119808" cy="369332"/>
            </a:xfrm>
            <a:prstGeom prst="rect">
              <a:avLst/>
            </a:prstGeom>
            <a:noFill/>
          </p:spPr>
          <p:txBody>
            <a:bodyPr wrap="square" rtlCol="0">
              <a:spAutoFit/>
            </a:bodyPr>
            <a:lstStyle/>
            <a:p>
              <a:r>
                <a:rPr lang="en-US" dirty="0" smtClean="0">
                  <a:solidFill>
                    <a:schemeClr val="accent6"/>
                  </a:solidFill>
                </a:rPr>
                <a:t>20 </a:t>
              </a:r>
              <a:r>
                <a:rPr lang="en-US" dirty="0" err="1" smtClean="0">
                  <a:solidFill>
                    <a:schemeClr val="accent6"/>
                  </a:solidFill>
                </a:rPr>
                <a:t>Gbps</a:t>
              </a:r>
              <a:endParaRPr lang="en-US" dirty="0">
                <a:solidFill>
                  <a:schemeClr val="accent6"/>
                </a:solidFill>
              </a:endParaRPr>
            </a:p>
          </p:txBody>
        </p:sp>
        <p:sp>
          <p:nvSpPr>
            <p:cNvPr id="7" name="Down Arrow 6"/>
            <p:cNvSpPr/>
            <p:nvPr/>
          </p:nvSpPr>
          <p:spPr>
            <a:xfrm>
              <a:off x="7946571" y="1971552"/>
              <a:ext cx="675861" cy="1033669"/>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202916" y="1956863"/>
              <a:ext cx="2126973" cy="369332"/>
            </a:xfrm>
            <a:prstGeom prst="rect">
              <a:avLst/>
            </a:prstGeom>
            <a:noFill/>
          </p:spPr>
          <p:txBody>
            <a:bodyPr wrap="square" rtlCol="0">
              <a:spAutoFit/>
            </a:bodyPr>
            <a:lstStyle/>
            <a:p>
              <a:r>
                <a:rPr lang="en-US" dirty="0" smtClean="0">
                  <a:solidFill>
                    <a:schemeClr val="accent6"/>
                  </a:solidFill>
                </a:rPr>
                <a:t>69</a:t>
              </a:r>
              <a:r>
                <a:rPr lang="en-US" baseline="30000" dirty="0" smtClean="0">
                  <a:solidFill>
                    <a:schemeClr val="accent6"/>
                  </a:solidFill>
                </a:rPr>
                <a:t>th</a:t>
              </a:r>
              <a:r>
                <a:rPr lang="en-US" dirty="0" smtClean="0">
                  <a:solidFill>
                    <a:schemeClr val="accent6"/>
                  </a:solidFill>
                </a:rPr>
                <a:t> percentile!</a:t>
              </a:r>
              <a:endParaRPr lang="en-US" dirty="0">
                <a:solidFill>
                  <a:schemeClr val="accent6"/>
                </a:solidFill>
              </a:endParaRPr>
            </a:p>
          </p:txBody>
        </p:sp>
      </p:grpSp>
    </p:spTree>
    <p:extLst>
      <p:ext uri="{BB962C8B-B14F-4D97-AF65-F5344CB8AC3E}">
        <p14:creationId xmlns:p14="http://schemas.microsoft.com/office/powerpoint/2010/main" val="98223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11401</TotalTime>
  <Words>1840</Words>
  <Application>Microsoft Macintosh PowerPoint</Application>
  <PresentationFormat>Widescreen</PresentationFormat>
  <Paragraphs>644</Paragraphs>
  <Slides>47</Slides>
  <Notes>0</Notes>
  <HiddenSlides>11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Calibri</vt:lpstr>
      <vt:lpstr>Century Gothic</vt:lpstr>
      <vt:lpstr>Stencil</vt:lpstr>
      <vt:lpstr>Arial</vt:lpstr>
      <vt:lpstr>Vapor Trail</vt:lpstr>
      <vt:lpstr>The $1,000  Internet Exchange</vt:lpstr>
      <vt:lpstr>Before we start</vt:lpstr>
      <vt:lpstr>Back in 2001</vt:lpstr>
      <vt:lpstr>Back to 2015</vt:lpstr>
      <vt:lpstr>WHAT to do if you’re a new IXP</vt:lpstr>
      <vt:lpstr>Market research</vt:lpstr>
      <vt:lpstr>Market Research</vt:lpstr>
      <vt:lpstr>Global – ALL IXPs</vt:lpstr>
      <vt:lpstr>NON-EUROPEAN IXPs</vt:lpstr>
      <vt:lpstr>Asiapac IXPs</vt:lpstr>
      <vt:lpstr>AfricaN IXPs</vt:lpstr>
      <vt:lpstr>EUROPEAN IXPs</vt:lpstr>
      <vt:lpstr>Market research conclusions</vt:lpstr>
      <vt:lpstr>Paradigm for new IXPs</vt:lpstr>
      <vt:lpstr>Paradigms for helping new IXPs</vt:lpstr>
      <vt:lpstr>Build a community</vt:lpstr>
      <vt:lpstr>Guidelines</vt:lpstr>
      <vt:lpstr>Select your setup</vt:lpstr>
      <vt:lpstr>Requirements List</vt:lpstr>
      <vt:lpstr>Bursts, Buffers and port speeds</vt:lpstr>
      <vt:lpstr>Switch options</vt:lpstr>
      <vt:lpstr>SERVER OPTIONS</vt:lpstr>
      <vt:lpstr>SOFTWARE</vt:lpstr>
      <vt:lpstr>SPACE</vt:lpstr>
      <vt:lpstr>Business case</vt:lpstr>
      <vt:lpstr>PowerPoint Presentation</vt:lpstr>
      <vt:lpstr>assumptions</vt:lpstr>
      <vt:lpstr>Setup 1</vt:lpstr>
      <vt:lpstr>SETUP 1</vt:lpstr>
      <vt:lpstr>Setup 2</vt:lpstr>
      <vt:lpstr>SETUP 2</vt:lpstr>
      <vt:lpstr>Setup 3</vt:lpstr>
      <vt:lpstr>SETUP 3</vt:lpstr>
      <vt:lpstr>Setup 4</vt:lpstr>
      <vt:lpstr>SETUP 4</vt:lpstr>
      <vt:lpstr>DUMPSTER DIVING</vt:lpstr>
      <vt:lpstr>Dumpster Diving</vt:lpstr>
      <vt:lpstr>Dumpster Diving</vt:lpstr>
      <vt:lpstr>A $100K switch setup</vt:lpstr>
      <vt:lpstr>A $100K switch setup</vt:lpstr>
      <vt:lpstr>A $100K switch setup</vt:lpstr>
      <vt:lpstr>Figuring out the content side</vt:lpstr>
      <vt:lpstr>“Build it and we will come”*</vt:lpstr>
      <vt:lpstr>Best Practices</vt:lpstr>
      <vt:lpstr>IGF BPF IXP</vt:lpstr>
      <vt:lpstr>Final remarks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$1,000  Internet Exchange</dc:title>
  <dc:creator>Remco Van Mook</dc:creator>
  <cp:lastModifiedBy>Remco van Mook</cp:lastModifiedBy>
  <cp:revision>70</cp:revision>
  <dcterms:created xsi:type="dcterms:W3CDTF">2015-08-13T08:44:03Z</dcterms:created>
  <dcterms:modified xsi:type="dcterms:W3CDTF">2015-11-16T10:39:27Z</dcterms:modified>
</cp:coreProperties>
</file>