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  <p:sldMasterId id="2147483660" r:id="rId3"/>
  </p:sldMasterIdLst>
  <p:notesMasterIdLst>
    <p:notesMasterId r:id="rId12"/>
  </p:notesMasterIdLst>
  <p:handoutMasterIdLst>
    <p:handoutMasterId r:id="rId13"/>
  </p:handoutMasterIdLst>
  <p:sldIdLst>
    <p:sldId id="264" r:id="rId4"/>
    <p:sldId id="273" r:id="rId5"/>
    <p:sldId id="274" r:id="rId6"/>
    <p:sldId id="266" r:id="rId7"/>
    <p:sldId id="268" r:id="rId8"/>
    <p:sldId id="267" r:id="rId9"/>
    <p:sldId id="272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B7619"/>
    <a:srgbClr val="EB5D0B"/>
    <a:srgbClr val="FFED00"/>
    <a:srgbClr val="B2B2B2"/>
    <a:srgbClr val="575756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200" y="-112"/>
      </p:cViewPr>
      <p:guideLst>
        <p:guide orient="horz" pos="210"/>
        <p:guide pos="43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4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0ECF3-6080-49A6-8A2C-14FBA1B1C425}" type="datetimeFigureOut">
              <a:rPr lang="en-US" smtClean="0"/>
              <a:t>19/11/15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A8DB-7A99-43DB-9F9A-4EAAF08C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5FDE-FB6A-4E2F-82F2-4990C37947B4}" type="datetimeFigureOut">
              <a:rPr lang="en-US" smtClean="0"/>
              <a:t>19/11/15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8E673-FE88-4B8E-AA01-437548D9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-C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56895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Title: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72 </a:t>
            </a:r>
            <a:r>
              <a:rPr lang="de-DE" dirty="0" err="1" smtClean="0"/>
              <a:t>characters</a:t>
            </a:r>
            <a:r>
              <a:rPr lang="de-DE" dirty="0" smtClean="0"/>
              <a:t>,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. Not </a:t>
            </a:r>
            <a:r>
              <a:rPr lang="de-DE" dirty="0" err="1" smtClean="0"/>
              <a:t>more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940968"/>
            <a:ext cx="5903913" cy="432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smtClean="0"/>
              <a:t>Name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5373216"/>
            <a:ext cx="5903913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err="1" smtClean="0"/>
              <a:t>Jobtitle</a:t>
            </a:r>
            <a:endParaRPr lang="de-DE" dirty="0" smtClean="0"/>
          </a:p>
        </p:txBody>
      </p:sp>
      <p:pic>
        <p:nvPicPr>
          <p:cNvPr id="8" name="Bild 8" descr="decix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3429372"/>
            <a:ext cx="76327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dirty="0" err="1" smtClean="0"/>
              <a:t>Subtitle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152128" cy="8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219256" cy="496855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Font typeface="Arial" panose="020B0604020202020204" pitchFamily="34" charset="0"/>
              <a:buChar char="»"/>
              <a:defRPr sz="1000"/>
            </a:lvl6pPr>
            <a:lvl7pPr marL="3028950" indent="-285750">
              <a:buFont typeface="Arial" panose="020B0604020202020204" pitchFamily="34" charset="0"/>
              <a:buChar char="»"/>
              <a:defRPr sz="1000"/>
            </a:lvl7pPr>
            <a:lvl8pPr marL="3429000" indent="-228600">
              <a:buFont typeface="Arial" panose="020B0604020202020204" pitchFamily="34" charset="0"/>
              <a:buChar char="»"/>
              <a:defRPr sz="1000"/>
            </a:lvl8pPr>
            <a:lvl9pPr marL="3886200" indent="-228600">
              <a:buFont typeface="Arial" panose="020B0604020202020204" pitchFamily="34" charset="0"/>
              <a:buChar char="»"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154903" y="172065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sz="2800" b="0" dirty="0" smtClean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68516" y="26219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82000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2538"/>
            <a:ext cx="4040188" cy="4328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8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4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2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1000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>
              <a:buFont typeface="Arial" panose="020B0604020202020204" pitchFamily="34" charset="0"/>
              <a:buChar char="»"/>
              <a:defRPr sz="1000"/>
            </a:lvl6pPr>
            <a:lvl7pPr marL="2971800" indent="-228600">
              <a:buFont typeface="Arial" panose="020B0604020202020204" pitchFamily="34" charset="0"/>
              <a:buChar char="»"/>
              <a:defRPr sz="10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2000" b="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2538"/>
            <a:ext cx="4041775" cy="4328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8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4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2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de-DE" sz="10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4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93772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0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4027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lang="de-DE" sz="1600" b="0" kern="120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6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700808"/>
            <a:ext cx="4330824" cy="2794322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95288" y="4868863"/>
            <a:ext cx="3671887" cy="1368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10" name="Bild 2" descr="button-decix.n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" y="6190505"/>
            <a:ext cx="1657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732240" y="6190504"/>
            <a:ext cx="2304256" cy="623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384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andel Got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 descr="button-decix.n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" y="6190505"/>
            <a:ext cx="1657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95288" y="4868863"/>
            <a:ext cx="3671887" cy="1368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732240" y="6190504"/>
            <a:ext cx="2304256" cy="623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2937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4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62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ck_where-networks-m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decix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341127"/>
            <a:ext cx="1008112" cy="7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ck_where-networks-meet+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2" descr="decix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341127"/>
            <a:ext cx="1008112" cy="7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e-cix/jAtlasX" TargetMode="Externa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224136"/>
          </a:xfrm>
        </p:spPr>
        <p:txBody>
          <a:bodyPr/>
          <a:lstStyle/>
          <a:p>
            <a:r>
              <a:rPr lang="en-US" dirty="0" smtClean="0"/>
              <a:t>jAtlasX 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Sascha Bleidner		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Junior Researcher, DE-CIX R&amp;D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Access RIPE Atlas through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2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Measure the occurrence of asymmetric routing paths </a:t>
            </a:r>
          </a:p>
          <a:p>
            <a:r>
              <a:rPr lang="en-US" dirty="0" smtClean="0"/>
              <a:t>Here asymmetric is defined as traversing different IXPs </a:t>
            </a:r>
          </a:p>
          <a:p>
            <a:r>
              <a:rPr lang="en-US" dirty="0" smtClean="0"/>
              <a:t>Perform large scale AS to AS traceroute measurements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05763" y="4532096"/>
            <a:ext cx="59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7833" y="4532096"/>
            <a:ext cx="59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8820" y="3489577"/>
            <a:ext cx="66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IXP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8820" y="5594928"/>
            <a:ext cx="65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IXP 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31170" y="4132200"/>
            <a:ext cx="782742" cy="0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5" idx="0"/>
            <a:endCxn id="36" idx="1"/>
          </p:cNvCxnSpPr>
          <p:nvPr/>
        </p:nvCxnSpPr>
        <p:spPr>
          <a:xfrm rot="5400000" flipH="1" flipV="1">
            <a:off x="3137521" y="3074642"/>
            <a:ext cx="788916" cy="1071929"/>
          </a:xfrm>
          <a:prstGeom prst="bentConnector2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6" idx="3"/>
            <a:endCxn id="46" idx="0"/>
          </p:cNvCxnSpPr>
          <p:nvPr/>
        </p:nvCxnSpPr>
        <p:spPr>
          <a:xfrm>
            <a:off x="5364088" y="3216148"/>
            <a:ext cx="1143938" cy="788916"/>
          </a:xfrm>
          <a:prstGeom prst="bentConnector2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66972" y="4132200"/>
            <a:ext cx="917954" cy="6136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966972" y="4329675"/>
            <a:ext cx="917955" cy="0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46" idx="1"/>
            <a:endCxn id="37" idx="3"/>
          </p:cNvCxnSpPr>
          <p:nvPr/>
        </p:nvCxnSpPr>
        <p:spPr>
          <a:xfrm rot="10800000" flipV="1">
            <a:off x="5364089" y="4293096"/>
            <a:ext cx="631691" cy="101128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7" idx="1"/>
            <a:endCxn id="45" idx="3"/>
          </p:cNvCxnSpPr>
          <p:nvPr/>
        </p:nvCxnSpPr>
        <p:spPr>
          <a:xfrm rot="10800000">
            <a:off x="3508262" y="4293096"/>
            <a:ext cx="559683" cy="101128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731170" y="4345955"/>
            <a:ext cx="761677" cy="0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C:\Users\ecoffey\AppData\Local\Temp\Rar$DRa0.200\Cisco Icons November\30080_Device_switch_3062\Png_256\30080_Device_switch_3062_major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1296144" cy="5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ecoffey\AppData\Local\Temp\Rar$DRa0.200\Cisco Icons November\30080_Device_switch_3062\Png_256\30080_Device_switch_3062_minor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13176"/>
            <a:ext cx="1296144" cy="5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6" descr="C:\Users\ecoffey\AppData\Local\Temp\Rar$DRa0.386\30067_Device_router_unreachable_2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31406" r="7846" b="21665"/>
          <a:stretch/>
        </p:blipFill>
        <p:spPr bwMode="auto">
          <a:xfrm>
            <a:off x="2483768" y="4005064"/>
            <a:ext cx="102449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6" descr="C:\Users\ecoffey\AppData\Local\Temp\Rar$DRa0.386\30067_Device_router_unreachable_2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31406" r="7846" b="21665"/>
          <a:stretch/>
        </p:blipFill>
        <p:spPr bwMode="auto">
          <a:xfrm>
            <a:off x="5995779" y="4005064"/>
            <a:ext cx="102449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6" descr="C:\Users\ecoffey\AppData\Local\Temp\Rar$DRa0.175\30088_Device_terminal_unreachable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6" descr="C:\Users\ecoffey\AppData\Local\Temp\Rar$DRa0.324\30072_Device_server_unreachable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0100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9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DE-</a:t>
            </a:r>
            <a:r>
              <a:rPr lang="en-US" dirty="0" smtClean="0"/>
              <a:t>CIX selected RIPE Atlas </a:t>
            </a:r>
            <a:br>
              <a:rPr lang="en-US" dirty="0" smtClean="0"/>
            </a:br>
            <a:r>
              <a:rPr lang="en-US" dirty="0" smtClean="0"/>
              <a:t>because of: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575756"/>
                </a:solidFill>
              </a:rPr>
              <a:t>Extensive coverage </a:t>
            </a:r>
            <a:r>
              <a:rPr lang="en-US" dirty="0">
                <a:solidFill>
                  <a:srgbClr val="575756"/>
                </a:solidFill>
              </a:rPr>
              <a:t>of </a:t>
            </a:r>
            <a:r>
              <a:rPr lang="en-US" dirty="0" smtClean="0">
                <a:solidFill>
                  <a:srgbClr val="575756"/>
                </a:solidFill>
              </a:rPr>
              <a:t>probes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Built-in traceroute measurement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Easy to access REST-</a:t>
            </a:r>
            <a:r>
              <a:rPr lang="en-US" dirty="0" smtClean="0"/>
              <a:t>API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Easy to obtain measurement results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Right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 descr="Screen Shot 2015-10-29 at 18.1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076733" cy="2808312"/>
          </a:xfrm>
          <a:prstGeom prst="rect">
            <a:avLst/>
          </a:prstGeom>
        </p:spPr>
      </p:pic>
      <p:pic>
        <p:nvPicPr>
          <p:cNvPr id="5" name="Picture 4" descr="probe-v3-ne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2913639" cy="17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4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424936" cy="4968552"/>
          </a:xfrm>
        </p:spPr>
        <p:txBody>
          <a:bodyPr/>
          <a:lstStyle/>
          <a:p>
            <a:r>
              <a:rPr lang="en-US" sz="2000" dirty="0" smtClean="0"/>
              <a:t>Easy way of creating a new traceroute measurement via a Java class: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You just need:</a:t>
            </a:r>
          </a:p>
          <a:p>
            <a:pPr lvl="1"/>
            <a:r>
              <a:rPr lang="en-US" sz="1800" dirty="0" smtClean="0"/>
              <a:t>An API-Key for RIPE Atlas</a:t>
            </a:r>
          </a:p>
          <a:p>
            <a:pPr lvl="1"/>
            <a:r>
              <a:rPr lang="en-US" sz="1800" dirty="0" err="1" smtClean="0"/>
              <a:t>ProbeID</a:t>
            </a:r>
            <a:r>
              <a:rPr lang="en-US" sz="1800" dirty="0" smtClean="0"/>
              <a:t> for the source of the traceroute </a:t>
            </a:r>
          </a:p>
          <a:p>
            <a:pPr lvl="1"/>
            <a:r>
              <a:rPr lang="en-US" sz="1800" dirty="0" smtClean="0"/>
              <a:t>IP-address of your target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Traceroute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7776864" cy="136815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en-US" sz="2800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3568" y="3212976"/>
            <a:ext cx="7272808" cy="57606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en-US" sz="2800" b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5536" y="1916832"/>
            <a:ext cx="8352928" cy="14401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rgbClr val="678CB1"/>
                </a:solidFill>
                <a:latin typeface="Monaco"/>
              </a:rPr>
              <a:t>Measurement</a:t>
            </a:r>
            <a:r>
              <a:rPr lang="en-US" sz="1600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simpleMeasurement</a:t>
            </a:r>
            <a:r>
              <a:rPr lang="en-US" sz="1600" b="1" dirty="0" smtClean="0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 </a:t>
            </a:r>
            <a:r>
              <a:rPr lang="en-US" sz="1600" b="1" dirty="0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=</a:t>
            </a:r>
            <a:r>
              <a:rPr lang="en-US" sz="1600" b="1" dirty="0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 </a:t>
            </a:r>
            <a:r>
              <a:rPr lang="en-US" sz="1600" b="1" dirty="0">
                <a:solidFill>
                  <a:srgbClr val="93C763"/>
                </a:solidFill>
                <a:highlight>
                  <a:srgbClr val="616161"/>
                </a:highlight>
                <a:latin typeface="Monaco"/>
              </a:rPr>
              <a:t>new</a:t>
            </a:r>
            <a:r>
              <a:rPr lang="en-US" sz="1600" b="1" dirty="0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 </a:t>
            </a:r>
            <a:r>
              <a:rPr lang="en-US" sz="1600" b="1" dirty="0" err="1">
                <a:solidFill>
                  <a:srgbClr val="678CB1"/>
                </a:solidFill>
                <a:highlight>
                  <a:srgbClr val="616161"/>
                </a:highlight>
                <a:latin typeface="Monaco"/>
              </a:rPr>
              <a:t>TracerouteMeasurement</a:t>
            </a:r>
            <a:r>
              <a:rPr lang="en-US" sz="1600" b="1" dirty="0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(</a:t>
            </a:r>
            <a:r>
              <a:rPr lang="en-US" sz="1600" b="1" i="1" dirty="0" err="1">
                <a:solidFill>
                  <a:srgbClr val="678CB1"/>
                </a:solidFill>
                <a:highlight>
                  <a:srgbClr val="616161"/>
                </a:highlight>
                <a:latin typeface="Monaco"/>
              </a:rPr>
              <a:t>apiKey</a:t>
            </a:r>
            <a:r>
              <a:rPr lang="en-US" sz="1600" b="1" i="1" dirty="0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);</a:t>
            </a:r>
          </a:p>
          <a:p>
            <a:r>
              <a:rPr lang="en-US" sz="1600" dirty="0" smtClean="0">
                <a:solidFill>
                  <a:srgbClr val="678CB1"/>
                </a:solidFill>
                <a:latin typeface="Monaco"/>
              </a:rPr>
              <a:t>Long</a:t>
            </a:r>
            <a:r>
              <a:rPr lang="en-US" sz="1600" dirty="0" smtClean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E0E2E4"/>
                </a:solidFill>
                <a:latin typeface="Monaco"/>
              </a:rPr>
              <a:t>probeID</a:t>
            </a:r>
            <a:r>
              <a:rPr lang="en-US" sz="16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E8E2B7"/>
                </a:solidFill>
                <a:latin typeface="Monaco"/>
              </a:rPr>
              <a:t>=</a:t>
            </a:r>
            <a:r>
              <a:rPr lang="en-US" sz="16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FFCD22"/>
                </a:solidFill>
                <a:latin typeface="Monaco"/>
              </a:rPr>
              <a:t>21931L</a:t>
            </a:r>
            <a:r>
              <a:rPr lang="en-US" sz="1600" b="1" dirty="0" smtClean="0">
                <a:solidFill>
                  <a:srgbClr val="E8E2B7"/>
                </a:solidFill>
                <a:latin typeface="Monaco"/>
              </a:rPr>
              <a:t>;</a:t>
            </a:r>
          </a:p>
          <a:p>
            <a:endParaRPr lang="en-US" sz="1600" b="1" dirty="0">
              <a:solidFill>
                <a:srgbClr val="E8E2B7"/>
              </a:solidFill>
              <a:latin typeface="Monaco"/>
            </a:endParaRPr>
          </a:p>
          <a:p>
            <a:r>
              <a:rPr lang="en-US" sz="1600" dirty="0" smtClean="0">
                <a:solidFill>
                  <a:srgbClr val="678CB1"/>
                </a:solidFill>
                <a:latin typeface="Monaco"/>
              </a:rPr>
              <a:t>Long</a:t>
            </a:r>
            <a:r>
              <a:rPr lang="en-US" sz="1600" dirty="0" smtClean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E0E2E4"/>
                </a:solidFill>
                <a:latin typeface="Monaco"/>
              </a:rPr>
              <a:t>measurementID</a:t>
            </a:r>
            <a:r>
              <a:rPr lang="en-US" sz="16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E8E2B7"/>
                </a:solidFill>
                <a:latin typeface="Monaco"/>
              </a:rPr>
              <a:t>=</a:t>
            </a:r>
            <a:r>
              <a:rPr lang="en-US" sz="16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simpleMeasurement</a:t>
            </a:r>
            <a:r>
              <a:rPr lang="en-US" sz="1600" b="1" dirty="0" err="1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.</a:t>
            </a:r>
            <a:r>
              <a:rPr lang="en-US" sz="1600" b="1" dirty="0" err="1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createMeasurement</a:t>
            </a:r>
            <a:r>
              <a:rPr lang="en-US" sz="1600" b="1" dirty="0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(</a:t>
            </a:r>
            <a:r>
              <a:rPr lang="en-US" sz="1600" b="1" dirty="0" err="1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probeID</a:t>
            </a:r>
            <a:r>
              <a:rPr lang="en-US" sz="1600" b="1" dirty="0" smtClean="0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,</a:t>
            </a:r>
          </a:p>
          <a:p>
            <a:r>
              <a:rPr lang="en-US" sz="1600" b="1" dirty="0" smtClean="0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 </a:t>
            </a:r>
            <a:r>
              <a:rPr lang="en-US" sz="1600" b="1" dirty="0">
                <a:solidFill>
                  <a:srgbClr val="EC7600"/>
                </a:solidFill>
                <a:highlight>
                  <a:srgbClr val="616161"/>
                </a:highlight>
                <a:latin typeface="Monaco"/>
              </a:rPr>
              <a:t>"8.8.8.8"</a:t>
            </a:r>
            <a:r>
              <a:rPr lang="en-US" sz="1600" b="1" dirty="0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,</a:t>
            </a:r>
            <a:r>
              <a:rPr lang="en-US" sz="1600" b="1" dirty="0">
                <a:solidFill>
                  <a:srgbClr val="E0E2E4"/>
                </a:solidFill>
                <a:highlight>
                  <a:srgbClr val="616161"/>
                </a:highlight>
                <a:latin typeface="Monaco"/>
              </a:rPr>
              <a:t> </a:t>
            </a:r>
            <a:r>
              <a:rPr lang="en-US" sz="1600" b="1" dirty="0">
                <a:solidFill>
                  <a:srgbClr val="EC7600"/>
                </a:solidFill>
                <a:highlight>
                  <a:srgbClr val="616161"/>
                </a:highlight>
                <a:latin typeface="Monaco"/>
              </a:rPr>
              <a:t>"</a:t>
            </a:r>
            <a:r>
              <a:rPr lang="en-US" sz="1600" b="1" dirty="0" err="1">
                <a:solidFill>
                  <a:srgbClr val="EC7600"/>
                </a:solidFill>
                <a:highlight>
                  <a:srgbClr val="616161"/>
                </a:highlight>
                <a:latin typeface="Monaco"/>
              </a:rPr>
              <a:t>jAtlasX_test_measurement</a:t>
            </a:r>
            <a:r>
              <a:rPr lang="en-US" sz="1600" b="1" dirty="0">
                <a:solidFill>
                  <a:srgbClr val="EC7600"/>
                </a:solidFill>
                <a:highlight>
                  <a:srgbClr val="616161"/>
                </a:highlight>
                <a:latin typeface="Monaco"/>
              </a:rPr>
              <a:t>"</a:t>
            </a:r>
            <a:r>
              <a:rPr lang="en-US" sz="1600" b="1" dirty="0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)</a:t>
            </a:r>
            <a:r>
              <a:rPr lang="en-US" sz="1600" b="1" dirty="0" smtClean="0">
                <a:solidFill>
                  <a:srgbClr val="E8E2B7"/>
                </a:solidFill>
                <a:highlight>
                  <a:srgbClr val="616161"/>
                </a:highlight>
                <a:latin typeface="Monaco"/>
              </a:rPr>
              <a:t>;</a:t>
            </a:r>
            <a:endParaRPr lang="en-US" sz="1600" b="1" dirty="0">
              <a:solidFill>
                <a:srgbClr val="E8E2B7"/>
              </a:solidFill>
              <a:highlight>
                <a:srgbClr val="616161"/>
              </a:highlight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2115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1. You can find probes by AS numbers: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will return a list of probes located at inside the network of the given 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2. How to find the IP address of a target probe: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will return you the current IP address of the probe with the given ID.</a:t>
            </a:r>
          </a:p>
          <a:p>
            <a:r>
              <a:rPr lang="en-US" dirty="0" smtClean="0">
                <a:solidFill>
                  <a:srgbClr val="AE0F0A"/>
                </a:solidFill>
              </a:rPr>
              <a:t>Feature request: Specify a probe as a target via the ID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your </a:t>
            </a:r>
            <a:r>
              <a:rPr lang="en-US" dirty="0" err="1"/>
              <a:t>P</a:t>
            </a:r>
            <a:r>
              <a:rPr lang="en-US" dirty="0" err="1" smtClean="0"/>
              <a:t>robeID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88840"/>
            <a:ext cx="8280920" cy="432048"/>
          </a:xfrm>
          <a:prstGeom prst="rect">
            <a:avLst/>
          </a:prstGeom>
          <a:solidFill>
            <a:srgbClr val="575756"/>
          </a:solidFill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93C763"/>
                </a:solidFill>
                <a:highlight>
                  <a:srgbClr val="2F393C"/>
                </a:highlight>
                <a:latin typeface="Monaco"/>
              </a:rPr>
              <a:t>public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 </a:t>
            </a:r>
            <a:r>
              <a:rPr lang="en-US" sz="2000" b="1" dirty="0">
                <a:solidFill>
                  <a:srgbClr val="93C763"/>
                </a:solidFill>
                <a:highlight>
                  <a:srgbClr val="2F393C"/>
                </a:highlight>
                <a:latin typeface="Monaco"/>
              </a:rPr>
              <a:t>static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 </a:t>
            </a:r>
            <a:r>
              <a:rPr lang="en-US" sz="2000" b="1" dirty="0">
                <a:solidFill>
                  <a:srgbClr val="678CB1"/>
                </a:solidFill>
                <a:highlight>
                  <a:srgbClr val="2F393C"/>
                </a:highlight>
                <a:latin typeface="Monaco"/>
              </a:rPr>
              <a:t>List</a:t>
            </a:r>
            <a:r>
              <a:rPr lang="en-US" sz="2000" b="1" dirty="0">
                <a:solidFill>
                  <a:srgbClr val="E8E2B7"/>
                </a:solidFill>
                <a:highlight>
                  <a:srgbClr val="2F393C"/>
                </a:highlight>
                <a:latin typeface="Monaco"/>
              </a:rPr>
              <a:t>&lt;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Probe</a:t>
            </a:r>
            <a:r>
              <a:rPr lang="en-US" sz="2000" b="1" dirty="0">
                <a:solidFill>
                  <a:srgbClr val="E8E2B7"/>
                </a:solidFill>
                <a:highlight>
                  <a:srgbClr val="2F393C"/>
                </a:highlight>
                <a:latin typeface="Monaco"/>
              </a:rPr>
              <a:t>&gt;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 </a:t>
            </a:r>
            <a:r>
              <a:rPr lang="en-US" sz="2000" b="1" dirty="0" err="1">
                <a:solidFill>
                  <a:srgbClr val="E8E2B7"/>
                </a:solidFill>
                <a:highlight>
                  <a:srgbClr val="2F393C"/>
                </a:highlight>
                <a:latin typeface="Monaco"/>
              </a:rPr>
              <a:t>gatherProbesByASN</a:t>
            </a:r>
            <a:r>
              <a:rPr lang="en-US" sz="2000" b="1" dirty="0">
                <a:solidFill>
                  <a:srgbClr val="E8E2B7"/>
                </a:solidFill>
                <a:highlight>
                  <a:srgbClr val="2F393C"/>
                </a:highlight>
                <a:latin typeface="Monaco"/>
              </a:rPr>
              <a:t>(</a:t>
            </a:r>
            <a:r>
              <a:rPr lang="en-US" sz="2000" b="1" dirty="0">
                <a:solidFill>
                  <a:srgbClr val="93C763"/>
                </a:solidFill>
                <a:highlight>
                  <a:srgbClr val="2F393C"/>
                </a:highlight>
                <a:latin typeface="Monaco"/>
              </a:rPr>
              <a:t>long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 </a:t>
            </a:r>
            <a:r>
              <a:rPr lang="en-US" sz="2000" b="1" dirty="0" err="1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asn</a:t>
            </a:r>
            <a:r>
              <a:rPr lang="en-US" sz="2000" b="1" dirty="0" smtClean="0">
                <a:solidFill>
                  <a:srgbClr val="E8E2B7"/>
                </a:solidFill>
                <a:highlight>
                  <a:srgbClr val="2F393C"/>
                </a:highlight>
                <a:latin typeface="Monaco"/>
              </a:rPr>
              <a:t>)</a:t>
            </a:r>
            <a:endParaRPr lang="en-US" sz="2000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966170" y="2486552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sz="2800" b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7488832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en-US" sz="2800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9552" y="4365104"/>
            <a:ext cx="8280920" cy="432048"/>
          </a:xfrm>
          <a:prstGeom prst="rect">
            <a:avLst/>
          </a:prstGeom>
          <a:solidFill>
            <a:srgbClr val="575756"/>
          </a:solidFill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93C763"/>
                </a:solidFill>
                <a:highlight>
                  <a:srgbClr val="2F393C"/>
                </a:highlight>
                <a:latin typeface="Monaco"/>
              </a:rPr>
              <a:t>public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 </a:t>
            </a:r>
            <a:r>
              <a:rPr lang="en-US" sz="2000" b="1" dirty="0">
                <a:solidFill>
                  <a:srgbClr val="93C763"/>
                </a:solidFill>
                <a:highlight>
                  <a:srgbClr val="2F393C"/>
                </a:highlight>
                <a:latin typeface="Monaco"/>
              </a:rPr>
              <a:t>static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 </a:t>
            </a:r>
            <a:r>
              <a:rPr lang="en-US" sz="2000" b="1" dirty="0" err="1">
                <a:solidFill>
                  <a:srgbClr val="678CB1"/>
                </a:solidFill>
                <a:highlight>
                  <a:srgbClr val="2F393C"/>
                </a:highlight>
                <a:latin typeface="Monaco"/>
              </a:rPr>
              <a:t>IpAddress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 </a:t>
            </a:r>
            <a:r>
              <a:rPr lang="en-US" sz="2000" b="1" dirty="0" err="1">
                <a:solidFill>
                  <a:srgbClr val="E8E2B7"/>
                </a:solidFill>
                <a:highlight>
                  <a:srgbClr val="2F393C"/>
                </a:highlight>
                <a:latin typeface="Monaco"/>
              </a:rPr>
              <a:t>gatherProbeIPbyID</a:t>
            </a:r>
            <a:r>
              <a:rPr lang="en-US" sz="2000" b="1" dirty="0">
                <a:solidFill>
                  <a:srgbClr val="E8E2B7"/>
                </a:solidFill>
                <a:highlight>
                  <a:srgbClr val="2F393C"/>
                </a:highlight>
                <a:latin typeface="Monaco"/>
              </a:rPr>
              <a:t>(</a:t>
            </a:r>
            <a:r>
              <a:rPr lang="en-US" sz="2000" b="1" dirty="0">
                <a:solidFill>
                  <a:srgbClr val="93C763"/>
                </a:solidFill>
                <a:highlight>
                  <a:srgbClr val="2F393C"/>
                </a:highlight>
                <a:latin typeface="Monaco"/>
              </a:rPr>
              <a:t>long</a:t>
            </a:r>
            <a:r>
              <a:rPr lang="en-US" sz="2000" b="1" dirty="0">
                <a:solidFill>
                  <a:srgbClr val="E0E2E4"/>
                </a:solidFill>
                <a:highlight>
                  <a:srgbClr val="2F393C"/>
                </a:highlight>
                <a:latin typeface="Monaco"/>
              </a:rPr>
              <a:t> id</a:t>
            </a:r>
            <a:r>
              <a:rPr lang="en-US" sz="2000" b="1" dirty="0">
                <a:solidFill>
                  <a:srgbClr val="E8E2B7"/>
                </a:solidFill>
                <a:highlight>
                  <a:srgbClr val="2F393C"/>
                </a:highlight>
                <a:latin typeface="Monaco"/>
              </a:rPr>
              <a:t>)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42121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496944" cy="34563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jAtlasX implements various handler: </a:t>
            </a:r>
            <a:endParaRPr lang="en-US" sz="2400" dirty="0" smtClean="0"/>
          </a:p>
          <a:p>
            <a:pPr marL="285750" lvl="1">
              <a:spcBef>
                <a:spcPts val="1000"/>
              </a:spcBef>
            </a:pPr>
            <a:r>
              <a:rPr lang="en-US" sz="1800" dirty="0" err="1"/>
              <a:t>MeasurementIDHandler</a:t>
            </a:r>
            <a:r>
              <a:rPr lang="en-US" sz="1800" dirty="0"/>
              <a:t> – extracts the ID of a </a:t>
            </a:r>
            <a:r>
              <a:rPr lang="en-US" sz="1800" dirty="0" smtClean="0"/>
              <a:t>measurement</a:t>
            </a:r>
          </a:p>
          <a:p>
            <a:pPr marL="285750" lvl="1">
              <a:spcBef>
                <a:spcPts val="1000"/>
              </a:spcBef>
            </a:pPr>
            <a:r>
              <a:rPr lang="en-US" sz="1800" dirty="0" err="1"/>
              <a:t>ProbeHandler</a:t>
            </a:r>
            <a:r>
              <a:rPr lang="en-US" sz="1800" dirty="0"/>
              <a:t> – extracts the IP address of a requested </a:t>
            </a:r>
            <a:r>
              <a:rPr lang="en-US" sz="1800" dirty="0" smtClean="0"/>
              <a:t>probe</a:t>
            </a:r>
          </a:p>
          <a:p>
            <a:pPr marL="285750" lvl="1">
              <a:spcBef>
                <a:spcPts val="1000"/>
              </a:spcBef>
            </a:pPr>
            <a:r>
              <a:rPr lang="en-US" sz="1800" dirty="0" err="1"/>
              <a:t>ProbeListHandler</a:t>
            </a:r>
            <a:r>
              <a:rPr lang="en-US" sz="1800" dirty="0"/>
              <a:t> – extracts probes from a list of probes for an </a:t>
            </a:r>
            <a:r>
              <a:rPr lang="en-US" sz="1800" dirty="0" smtClean="0"/>
              <a:t>ASN</a:t>
            </a:r>
          </a:p>
          <a:p>
            <a:pPr marL="285750" lvl="1">
              <a:spcBef>
                <a:spcPts val="1000"/>
              </a:spcBef>
            </a:pPr>
            <a:r>
              <a:rPr lang="en-US" sz="1800" dirty="0" err="1"/>
              <a:t>TracerouteHandler</a:t>
            </a:r>
            <a:r>
              <a:rPr lang="en-US" sz="1800" dirty="0"/>
              <a:t> – extracts the hop-by-hop path of a traceroute measurement</a:t>
            </a:r>
            <a:endParaRPr lang="en-US" sz="3200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/>
          </a:p>
          <a:p>
            <a:pPr marL="742950" lvl="2">
              <a:spcBef>
                <a:spcPts val="1000"/>
              </a:spcBef>
            </a:pPr>
            <a:endParaRPr lang="en-US" dirty="0"/>
          </a:p>
          <a:p>
            <a:pPr marL="742950" lvl="2">
              <a:spcBef>
                <a:spcPts val="1000"/>
              </a:spcBef>
            </a:pPr>
            <a:endParaRPr lang="en-US" dirty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7848872" cy="201622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en-US" sz="2800" b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8352928" cy="1008112"/>
          </a:xfrm>
          <a:prstGeom prst="rect">
            <a:avLst/>
          </a:prstGeom>
          <a:solidFill>
            <a:srgbClr val="575756"/>
          </a:solidFill>
        </p:spPr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93C763"/>
                </a:solidFill>
                <a:latin typeface="Monaco"/>
              </a:rPr>
              <a:t>public</a:t>
            </a:r>
            <a:r>
              <a:rPr lang="en-US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b="1" dirty="0">
                <a:solidFill>
                  <a:srgbClr val="93C763"/>
                </a:solidFill>
                <a:latin typeface="Monaco"/>
              </a:rPr>
              <a:t>interface</a:t>
            </a:r>
            <a:r>
              <a:rPr lang="en-US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b="1" dirty="0" err="1">
                <a:solidFill>
                  <a:srgbClr val="678CB1"/>
                </a:solidFill>
                <a:latin typeface="Monaco"/>
              </a:rPr>
              <a:t>ResponseHandler</a:t>
            </a:r>
            <a:r>
              <a:rPr lang="en-US" b="1" dirty="0">
                <a:solidFill>
                  <a:srgbClr val="E8E2B7"/>
                </a:solidFill>
                <a:latin typeface="Monaco"/>
              </a:rPr>
              <a:t>&lt;</a:t>
            </a:r>
            <a:r>
              <a:rPr lang="en-US" b="1" dirty="0">
                <a:solidFill>
                  <a:srgbClr val="E0E2E4"/>
                </a:solidFill>
                <a:latin typeface="Monaco"/>
              </a:rPr>
              <a:t>T</a:t>
            </a:r>
            <a:r>
              <a:rPr lang="en-US" b="1" dirty="0" smtClean="0">
                <a:solidFill>
                  <a:srgbClr val="E8E2B7"/>
                </a:solidFill>
                <a:latin typeface="Monaco"/>
              </a:rPr>
              <a:t>&gt;{</a:t>
            </a:r>
            <a:endParaRPr lang="en-US" dirty="0">
              <a:latin typeface="Monaco"/>
            </a:endParaRPr>
          </a:p>
          <a:p>
            <a:r>
              <a:rPr lang="en-US" dirty="0">
                <a:solidFill>
                  <a:srgbClr val="E0E2E4"/>
                </a:solidFill>
                <a:latin typeface="Monaco"/>
              </a:rPr>
              <a:t>	</a:t>
            </a:r>
            <a:r>
              <a:rPr lang="en-US" b="1" dirty="0">
                <a:solidFill>
                  <a:srgbClr val="93C763"/>
                </a:solidFill>
                <a:latin typeface="Monaco"/>
              </a:rPr>
              <a:t>public</a:t>
            </a:r>
            <a:r>
              <a:rPr lang="en-US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b="1" dirty="0">
                <a:solidFill>
                  <a:srgbClr val="678CB1"/>
                </a:solidFill>
                <a:latin typeface="Monaco"/>
              </a:rPr>
              <a:t>List</a:t>
            </a:r>
            <a:r>
              <a:rPr lang="en-US" b="1" dirty="0">
                <a:solidFill>
                  <a:srgbClr val="E8E2B7"/>
                </a:solidFill>
                <a:latin typeface="Monaco"/>
              </a:rPr>
              <a:t>&lt;</a:t>
            </a:r>
            <a:r>
              <a:rPr lang="en-US" b="1" dirty="0">
                <a:solidFill>
                  <a:srgbClr val="E0E2E4"/>
                </a:solidFill>
                <a:latin typeface="Monaco"/>
              </a:rPr>
              <a:t>T</a:t>
            </a:r>
            <a:r>
              <a:rPr lang="en-US" b="1" dirty="0">
                <a:solidFill>
                  <a:srgbClr val="E8E2B7"/>
                </a:solidFill>
                <a:latin typeface="Monaco"/>
              </a:rPr>
              <a:t>&gt;</a:t>
            </a:r>
            <a:r>
              <a:rPr lang="en-US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E8E2B7"/>
                </a:solidFill>
                <a:latin typeface="Monaco"/>
              </a:rPr>
              <a:t>handleResponse</a:t>
            </a:r>
            <a:r>
              <a:rPr lang="en-US" b="1" dirty="0">
                <a:solidFill>
                  <a:srgbClr val="E8E2B7"/>
                </a:solidFill>
                <a:latin typeface="Monaco"/>
              </a:rPr>
              <a:t>(</a:t>
            </a:r>
            <a:r>
              <a:rPr lang="en-US" b="1" dirty="0">
                <a:solidFill>
                  <a:srgbClr val="678CB1"/>
                </a:solidFill>
                <a:latin typeface="Monaco"/>
              </a:rPr>
              <a:t>String</a:t>
            </a:r>
            <a:r>
              <a:rPr lang="en-US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b="1" dirty="0" err="1">
                <a:solidFill>
                  <a:srgbClr val="E0E2E4"/>
                </a:solidFill>
                <a:latin typeface="Monaco"/>
              </a:rPr>
              <a:t>json</a:t>
            </a:r>
            <a:r>
              <a:rPr lang="en-US" b="1" dirty="0">
                <a:solidFill>
                  <a:srgbClr val="E8E2B7"/>
                </a:solidFill>
                <a:latin typeface="Monaco"/>
              </a:rPr>
              <a:t>)</a:t>
            </a:r>
            <a:r>
              <a:rPr lang="en-US" b="1" dirty="0" smtClean="0">
                <a:solidFill>
                  <a:srgbClr val="E8E2B7"/>
                </a:solidFill>
                <a:latin typeface="Monaco"/>
              </a:rPr>
              <a:t>;</a:t>
            </a:r>
            <a:endParaRPr lang="en-US" dirty="0">
              <a:latin typeface="Monaco"/>
            </a:endParaRPr>
          </a:p>
          <a:p>
            <a:r>
              <a:rPr lang="en-US" dirty="0">
                <a:solidFill>
                  <a:srgbClr val="E8E2B7"/>
                </a:solidFill>
                <a:latin typeface="Monaco"/>
              </a:rPr>
              <a:t>}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28806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1800" b="1" dirty="0" smtClean="0">
                <a:solidFill>
                  <a:srgbClr val="AE0F0A"/>
                </a:solidFill>
              </a:rPr>
              <a:t>Make jAtlasX available as open source: </a:t>
            </a:r>
            <a:r>
              <a:rPr lang="en-US" sz="1800" dirty="0">
                <a:hlinkClick r:id="rId2"/>
              </a:rPr>
              <a:t>https://github.com/de-cix/</a:t>
            </a:r>
            <a:r>
              <a:rPr lang="en-US" sz="1800" dirty="0" smtClean="0">
                <a:hlinkClick r:id="rId2"/>
              </a:rPr>
              <a:t>jAtlasX</a:t>
            </a:r>
            <a:endParaRPr lang="en-US" sz="1800" dirty="0" smtClean="0"/>
          </a:p>
          <a:p>
            <a:pPr marL="914400" lvl="2" indent="0">
              <a:buNone/>
            </a:pPr>
            <a:endParaRPr lang="en-US" sz="1800" b="1" dirty="0" smtClean="0"/>
          </a:p>
          <a:p>
            <a:pPr marL="914400" lvl="2" indent="0">
              <a:buNone/>
            </a:pPr>
            <a:r>
              <a:rPr lang="en-US" sz="1800" b="1" dirty="0" smtClean="0">
                <a:solidFill>
                  <a:srgbClr val="AE0F0A"/>
                </a:solidFill>
              </a:rPr>
              <a:t>Apache 2.0 license 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marL="914400" lvl="2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Invite people to give jAtlasX a </a:t>
            </a:r>
            <a:r>
              <a:rPr lang="en-US" sz="1800" b="1" dirty="0" smtClean="0">
                <a:solidFill>
                  <a:schemeClr val="accent1"/>
                </a:solidFill>
              </a:rPr>
              <a:t>try</a:t>
            </a:r>
            <a:endParaRPr lang="en-US" sz="1800" dirty="0" smtClean="0"/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r>
              <a:rPr lang="en-US" sz="1800" dirty="0" smtClean="0"/>
              <a:t>Create measurements with multiple probes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smtClean="0"/>
              <a:t>Support for additional measurements: DNS, HTTP, </a:t>
            </a:r>
            <a:r>
              <a:rPr lang="is-IS" sz="1800" dirty="0" smtClean="0"/>
              <a:t>….</a:t>
            </a:r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Get a probe if you do not host one yet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is-I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1484784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1268760"/>
            <a:ext cx="658912" cy="6589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7584" y="2276872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584" y="2924944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7584" y="3573016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7584" y="4221088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2708920"/>
            <a:ext cx="658912" cy="6589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2060848"/>
            <a:ext cx="658912" cy="6589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7584" y="5229200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DE-CIX R&amp;D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rnd@de-cix.net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48425"/>
            <a:ext cx="21336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492896"/>
            <a:ext cx="8784976" cy="15841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noAutofit/>
          </a:bodyPr>
          <a:lstStyle/>
          <a:p>
            <a:r>
              <a:rPr lang="en-US" sz="2400" b="1" dirty="0">
                <a:solidFill>
                  <a:srgbClr val="93C763"/>
                </a:solidFill>
                <a:latin typeface="Monaco"/>
              </a:rPr>
              <a:t>public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93C763"/>
                </a:solidFill>
                <a:latin typeface="Monaco"/>
              </a:rPr>
              <a:t>static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93C763"/>
                </a:solidFill>
                <a:latin typeface="Monaco"/>
              </a:rPr>
              <a:t>void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E8E2B7"/>
                </a:solidFill>
                <a:latin typeface="Monaco"/>
              </a:rPr>
              <a:t>main(</a:t>
            </a:r>
            <a:r>
              <a:rPr lang="en-US" sz="2400" b="1" dirty="0">
                <a:solidFill>
                  <a:srgbClr val="678CB1"/>
                </a:solidFill>
                <a:latin typeface="Monaco"/>
              </a:rPr>
              <a:t>String</a:t>
            </a:r>
            <a:r>
              <a:rPr lang="en-US" sz="2400" b="1" dirty="0">
                <a:solidFill>
                  <a:srgbClr val="E8E2B7"/>
                </a:solidFill>
                <a:latin typeface="Monaco"/>
              </a:rPr>
              <a:t>[]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 err="1">
                <a:solidFill>
                  <a:srgbClr val="E0E2E4"/>
                </a:solidFill>
                <a:latin typeface="Monaco"/>
              </a:rPr>
              <a:t>args</a:t>
            </a:r>
            <a:r>
              <a:rPr lang="en-US" sz="2400" b="1" dirty="0">
                <a:solidFill>
                  <a:srgbClr val="E8E2B7"/>
                </a:solidFill>
                <a:latin typeface="Monaco"/>
              </a:rPr>
              <a:t>){</a:t>
            </a:r>
          </a:p>
          <a:p>
            <a:r>
              <a:rPr lang="en-US" sz="2400" dirty="0">
                <a:solidFill>
                  <a:srgbClr val="E0E2E4"/>
                </a:solidFill>
                <a:latin typeface="Monaco"/>
              </a:rPr>
              <a:t>		</a:t>
            </a:r>
            <a:r>
              <a:rPr lang="en-US" sz="2400" dirty="0">
                <a:solidFill>
                  <a:srgbClr val="678CB1"/>
                </a:solidFill>
                <a:latin typeface="Monaco"/>
              </a:rPr>
              <a:t>Please</a:t>
            </a:r>
            <a:r>
              <a:rPr lang="en-US" sz="2400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ask </a:t>
            </a:r>
            <a:r>
              <a:rPr lang="en-US" sz="2400" b="1" dirty="0">
                <a:solidFill>
                  <a:srgbClr val="E8E2B7"/>
                </a:solidFill>
                <a:latin typeface="Monaco"/>
              </a:rPr>
              <a:t>=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93C763"/>
                </a:solidFill>
                <a:latin typeface="Monaco"/>
              </a:rPr>
              <a:t>new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678CB1"/>
                </a:solidFill>
                <a:latin typeface="Monaco"/>
              </a:rPr>
              <a:t>Question</a:t>
            </a:r>
            <a:r>
              <a:rPr lang="en-US" sz="2400" b="1" dirty="0">
                <a:solidFill>
                  <a:srgbClr val="E8E2B7"/>
                </a:solidFill>
                <a:latin typeface="Monaco"/>
              </a:rPr>
              <a:t>();</a:t>
            </a:r>
          </a:p>
          <a:p>
            <a:r>
              <a:rPr lang="en-US" sz="2400" dirty="0">
                <a:solidFill>
                  <a:srgbClr val="E0E2E4"/>
                </a:solidFill>
                <a:latin typeface="Monaco"/>
              </a:rPr>
              <a:t>		</a:t>
            </a:r>
            <a:r>
              <a:rPr lang="en-US" sz="2400" dirty="0">
                <a:solidFill>
                  <a:srgbClr val="678CB1"/>
                </a:solidFill>
                <a:latin typeface="Monaco"/>
              </a:rPr>
              <a:t>Consider</a:t>
            </a:r>
            <a:r>
              <a:rPr lang="en-US" sz="2400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your </a:t>
            </a:r>
            <a:r>
              <a:rPr lang="en-US" sz="2400" b="1" dirty="0">
                <a:solidFill>
                  <a:srgbClr val="E8E2B7"/>
                </a:solidFill>
                <a:latin typeface="Monaco"/>
              </a:rPr>
              <a:t>=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93C763"/>
                </a:solidFill>
                <a:latin typeface="Monaco"/>
              </a:rPr>
              <a:t>new</a:t>
            </a:r>
            <a:r>
              <a:rPr lang="en-US" sz="2400" b="1" dirty="0">
                <a:solidFill>
                  <a:srgbClr val="E0E2E4"/>
                </a:solidFill>
                <a:latin typeface="Monaco"/>
              </a:rPr>
              <a:t> </a:t>
            </a:r>
            <a:r>
              <a:rPr lang="en-US" sz="2400" b="1" dirty="0">
                <a:solidFill>
                  <a:srgbClr val="678CB1"/>
                </a:solidFill>
                <a:latin typeface="Monaco"/>
              </a:rPr>
              <a:t>Contribution</a:t>
            </a:r>
            <a:r>
              <a:rPr lang="en-US" sz="2400" b="1" dirty="0">
                <a:solidFill>
                  <a:srgbClr val="E8E2B7"/>
                </a:solidFill>
                <a:latin typeface="Monaco"/>
              </a:rPr>
              <a:t>();</a:t>
            </a:r>
          </a:p>
          <a:p>
            <a:r>
              <a:rPr lang="en-US" sz="2400" dirty="0">
                <a:solidFill>
                  <a:srgbClr val="E0E2E4"/>
                </a:solidFill>
                <a:latin typeface="Monaco"/>
              </a:rPr>
              <a:t>	</a:t>
            </a:r>
            <a:r>
              <a:rPr lang="en-US" sz="2400" dirty="0">
                <a:solidFill>
                  <a:srgbClr val="E8E2B7"/>
                </a:solidFill>
                <a:latin typeface="Monaco"/>
              </a:rPr>
              <a:t>}</a:t>
            </a:r>
            <a:endParaRPr lang="en-US" sz="2400" b="1" dirty="0">
              <a:solidFill>
                <a:srgbClr val="E8E2B7"/>
              </a:solidFill>
              <a:highlight>
                <a:srgbClr val="616161"/>
              </a:highlight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64077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-CIX-ppt-Vorlage-4-3">
  <a:themeElements>
    <a:clrScheme name="DE-CIX Colours">
      <a:dk1>
        <a:srgbClr val="575756"/>
      </a:dk1>
      <a:lt1>
        <a:sysClr val="window" lastClr="FFFFFF"/>
      </a:lt1>
      <a:dk2>
        <a:srgbClr val="B2B2B2"/>
      </a:dk2>
      <a:lt2>
        <a:srgbClr val="EEECE1"/>
      </a:lt2>
      <a:accent1>
        <a:srgbClr val="AE0F0A"/>
      </a:accent1>
      <a:accent2>
        <a:srgbClr val="EB5D0B"/>
      </a:accent2>
      <a:accent3>
        <a:srgbClr val="F39200"/>
      </a:accent3>
      <a:accent4>
        <a:srgbClr val="FFC900"/>
      </a:accent4>
      <a:accent5>
        <a:srgbClr val="CB7619"/>
      </a:accent5>
      <a:accent6>
        <a:srgbClr val="AF8745"/>
      </a:accent6>
      <a:hlink>
        <a:srgbClr val="AE0F0A"/>
      </a:hlink>
      <a:folHlink>
        <a:srgbClr val="AF874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defRPr sz="28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E-CIX-ppt-Vorlage-4-3.potx" id="{40F69638-B898-42D4-A41D-BE139A6E31E7}" vid="{61E92C1B-E604-42B0-9E8B-36F99B6D3C70}"/>
    </a:ext>
  </a:extLst>
</a:theme>
</file>

<file path=ppt/theme/theme2.xml><?xml version="1.0" encoding="utf-8"?>
<a:theme xmlns:a="http://schemas.openxmlformats.org/drawingml/2006/main" name="Thank-you page">
  <a:themeElements>
    <a:clrScheme name="DE-CIX Colours">
      <a:dk1>
        <a:srgbClr val="595959"/>
      </a:dk1>
      <a:lt1>
        <a:sysClr val="window" lastClr="FFFFFF"/>
      </a:lt1>
      <a:dk2>
        <a:srgbClr val="7F7F7F"/>
      </a:dk2>
      <a:lt2>
        <a:srgbClr val="EEECE1"/>
      </a:lt2>
      <a:accent1>
        <a:srgbClr val="C1001F"/>
      </a:accent1>
      <a:accent2>
        <a:srgbClr val="FCCA00"/>
      </a:accent2>
      <a:accent3>
        <a:srgbClr val="FCE003"/>
      </a:accent3>
      <a:accent4>
        <a:srgbClr val="FCE600"/>
      </a:accent4>
      <a:accent5>
        <a:srgbClr val="EBBD05"/>
      </a:accent5>
      <a:accent6>
        <a:srgbClr val="F79646"/>
      </a:accent6>
      <a:hlink>
        <a:srgbClr val="C1001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-CIX-ppt-Vorlage-4-3.potx" id="{40F69638-B898-42D4-A41D-BE139A6E31E7}" vid="{11F2EE17-BFA6-4732-A680-A6C05CBFF3D2}"/>
    </a:ext>
  </a:extLst>
</a:theme>
</file>

<file path=ppt/theme/theme3.xml><?xml version="1.0" encoding="utf-8"?>
<a:theme xmlns:a="http://schemas.openxmlformats.org/drawingml/2006/main" name="Thank you page Handel gothic">
  <a:themeElements>
    <a:clrScheme name="DE-CIX Colours">
      <a:dk1>
        <a:srgbClr val="595959"/>
      </a:dk1>
      <a:lt1>
        <a:sysClr val="window" lastClr="FFFFFF"/>
      </a:lt1>
      <a:dk2>
        <a:srgbClr val="7F7F7F"/>
      </a:dk2>
      <a:lt2>
        <a:srgbClr val="EEECE1"/>
      </a:lt2>
      <a:accent1>
        <a:srgbClr val="C1001F"/>
      </a:accent1>
      <a:accent2>
        <a:srgbClr val="FCCA00"/>
      </a:accent2>
      <a:accent3>
        <a:srgbClr val="FCE003"/>
      </a:accent3>
      <a:accent4>
        <a:srgbClr val="FCE600"/>
      </a:accent4>
      <a:accent5>
        <a:srgbClr val="EBBD05"/>
      </a:accent5>
      <a:accent6>
        <a:srgbClr val="F79646"/>
      </a:accent6>
      <a:hlink>
        <a:srgbClr val="C1001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-CIX-ppt-Vorlage-4-3.potx" id="{40F69638-B898-42D4-A41D-BE139A6E31E7}" vid="{E244D47C-0704-4B2A-87F4-340790769EE3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366</Words>
  <Application>Microsoft Macintosh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DE-CIX-ppt-Vorlage-4-3</vt:lpstr>
      <vt:lpstr>Thank-you page</vt:lpstr>
      <vt:lpstr>Thank you page Handel gothic</vt:lpstr>
      <vt:lpstr>jAtlasX </vt:lpstr>
      <vt:lpstr>Motivation</vt:lpstr>
      <vt:lpstr>Selecting the Right Tool</vt:lpstr>
      <vt:lpstr>Create a Traceroute Measurement</vt:lpstr>
      <vt:lpstr>How to find your ProbeID?</vt:lpstr>
      <vt:lpstr>Parse Responses</vt:lpstr>
      <vt:lpstr>TODO List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Haberland</dc:creator>
  <cp:lastModifiedBy>Sascha Bleidner</cp:lastModifiedBy>
  <cp:revision>29</cp:revision>
  <dcterms:created xsi:type="dcterms:W3CDTF">2015-05-04T11:28:37Z</dcterms:created>
  <dcterms:modified xsi:type="dcterms:W3CDTF">2015-11-19T08:46:26Z</dcterms:modified>
</cp:coreProperties>
</file>