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Lst>
  <p:notesMasterIdLst>
    <p:notesMasterId r:id="rId19"/>
  </p:notesMasterIdLst>
  <p:sldIdLst>
    <p:sldId id="257" r:id="rId3"/>
    <p:sldId id="262" r:id="rId4"/>
    <p:sldId id="258" r:id="rId5"/>
    <p:sldId id="260" r:id="rId6"/>
    <p:sldId id="266" r:id="rId7"/>
    <p:sldId id="263" r:id="rId8"/>
    <p:sldId id="268" r:id="rId9"/>
    <p:sldId id="264" r:id="rId10"/>
    <p:sldId id="269" r:id="rId11"/>
    <p:sldId id="272" r:id="rId12"/>
    <p:sldId id="270" r:id="rId13"/>
    <p:sldId id="273" r:id="rId14"/>
    <p:sldId id="271" r:id="rId15"/>
    <p:sldId id="274" r:id="rId16"/>
    <p:sldId id="267"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s Lambrianidis"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9"/>
    <p:restoredTop sz="77036"/>
  </p:normalViewPr>
  <p:slideViewPr>
    <p:cSldViewPr snapToGrid="0" snapToObjects="1">
      <p:cViewPr>
        <p:scale>
          <a:sx n="100" d="100"/>
          <a:sy n="100" d="100"/>
        </p:scale>
        <p:origin x="464" y="144"/>
      </p:cViewPr>
      <p:guideLst/>
    </p:cSldViewPr>
  </p:slideViewPr>
  <p:notesTextViewPr>
    <p:cViewPr>
      <p:scale>
        <a:sx n="145" d="100"/>
        <a:sy n="14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500" b="1" i="0" u="none" strike="noStrike" kern="1200" spc="0" baseline="0">
                <a:solidFill>
                  <a:schemeClr val="tx1">
                    <a:lumMod val="65000"/>
                    <a:lumOff val="35000"/>
                  </a:schemeClr>
                </a:solidFill>
                <a:latin typeface="+mn-lt"/>
                <a:ea typeface="+mn-ea"/>
                <a:cs typeface="+mn-cs"/>
              </a:defRPr>
            </a:pPr>
            <a:r>
              <a:rPr lang="en-US" sz="3500" b="1" dirty="0" smtClean="0"/>
              <a:t>ROA</a:t>
            </a:r>
            <a:endParaRPr lang="en-US" sz="3500" b="1" dirty="0"/>
          </a:p>
        </c:rich>
      </c:tx>
      <c:layout>
        <c:manualLayout>
          <c:xMode val="edge"/>
          <c:yMode val="edge"/>
          <c:x val="0.0697670892864672"/>
          <c:y val="0.438630534010995"/>
        </c:manualLayout>
      </c:layout>
      <c:overlay val="1"/>
      <c:spPr>
        <a:noFill/>
        <a:ln>
          <a:noFill/>
        </a:ln>
        <a:effectLst/>
      </c:spPr>
      <c:txPr>
        <a:bodyPr rot="0" spcFirstLastPara="1" vertOverflow="ellipsis" vert="horz" wrap="square" anchor="ctr" anchorCtr="1"/>
        <a:lstStyle/>
        <a:p>
          <a:pPr>
            <a:defRPr sz="3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29"/>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0.289729080193532"/>
                  <c:y val="0.115329448371086"/>
                </c:manualLayout>
              </c:layout>
              <c:spPr>
                <a:noFill/>
                <a:ln>
                  <a:noFill/>
                </a:ln>
                <a:effectLst/>
              </c:spPr>
              <c:txPr>
                <a:bodyPr rot="0" spcFirstLastPara="1" vertOverflow="ellipsis" vert="horz" wrap="none" lIns="38100" tIns="19050" rIns="38100" bIns="19050" anchor="ctr" anchorCtr="1">
                  <a:noAutofit/>
                </a:bodyPr>
                <a:lstStyle/>
                <a:p>
                  <a:pPr>
                    <a:defRPr sz="25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0"/>
              <c:showBubbleSize val="0"/>
              <c:separator>:</c:separator>
              <c:extLst>
                <c:ext xmlns:c15="http://schemas.microsoft.com/office/drawing/2012/chart" uri="{CE6537A1-D6FC-4f65-9D91-7224C49458BB}">
                  <c15:layout>
                    <c:manualLayout>
                      <c:w val="0.240415566925014"/>
                      <c:h val="0.0606909243070861"/>
                    </c:manualLayout>
                  </c15:layout>
                </c:ext>
              </c:extLst>
            </c:dLbl>
            <c:dLbl>
              <c:idx val="1"/>
              <c:layout>
                <c:manualLayout>
                  <c:x val="0.0832541740436807"/>
                  <c:y val="0.0839856474550685"/>
                </c:manualLayout>
              </c:layout>
              <c:spPr>
                <a:noFill/>
                <a:ln>
                  <a:noFill/>
                </a:ln>
                <a:effectLst/>
              </c:spPr>
              <c:txPr>
                <a:bodyPr rot="0" spcFirstLastPara="1" vertOverflow="ellipsis" vert="horz" wrap="none" lIns="38100" tIns="19050" rIns="38100" bIns="19050" anchor="ctr" anchorCtr="1">
                  <a:noAutofit/>
                </a:bodyPr>
                <a:lstStyle/>
                <a:p>
                  <a:pPr>
                    <a:defRPr sz="25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c:separator>
              <c:extLst>
                <c:ext xmlns:c15="http://schemas.microsoft.com/office/drawing/2012/chart" uri="{CE6537A1-D6FC-4f65-9D91-7224C49458BB}">
                  <c15:layout>
                    <c:manualLayout>
                      <c:w val="0.233509876315683"/>
                      <c:h val="0.140538414264979"/>
                    </c:manualLayout>
                  </c15:layout>
                </c:ext>
              </c:extLst>
            </c:dLbl>
            <c:dLbl>
              <c:idx val="2"/>
              <c:layout>
                <c:manualLayout>
                  <c:x val="0.0114441828700403"/>
                  <c:y val="0.000145942624025576"/>
                </c:manualLayout>
              </c:layout>
              <c:spPr>
                <a:noFill/>
                <a:ln>
                  <a:noFill/>
                </a:ln>
                <a:effectLst/>
              </c:spPr>
              <c:txPr>
                <a:bodyPr rot="0" spcFirstLastPara="1" vertOverflow="ellipsis" vert="horz" wrap="none" lIns="38100" tIns="19050" rIns="38100" bIns="19050" anchor="ctr" anchorCtr="1">
                  <a:noAutofit/>
                </a:bodyPr>
                <a:lstStyle/>
                <a:p>
                  <a:pPr>
                    <a:defRPr sz="25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0"/>
              <c:showBubbleSize val="0"/>
              <c:separator>:</c:separator>
              <c:extLst>
                <c:ext xmlns:c15="http://schemas.microsoft.com/office/drawing/2012/chart" uri="{CE6537A1-D6FC-4f65-9D91-7224C49458BB}">
                  <c15:layout>
                    <c:manualLayout>
                      <c:w val="0.540986666654033"/>
                      <c:h val="0.08764607089391"/>
                    </c:manualLayout>
                  </c15:layout>
                </c:ext>
              </c:extLst>
            </c:dLbl>
            <c:spPr>
              <a:noFill/>
              <a:ln>
                <a:noFill/>
              </a:ln>
              <a:effectLst/>
            </c:spPr>
            <c:txPr>
              <a:bodyPr rot="0" spcFirstLastPara="1" vertOverflow="ellipsis" vert="horz" wrap="non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1"/>
            <c:showSerName val="0"/>
            <c:showPercent val="0"/>
            <c:showBubbleSize val="0"/>
            <c:separator>:</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Valid</c:v>
                </c:pt>
                <c:pt idx="1">
                  <c:v>Invalid</c:v>
                </c:pt>
                <c:pt idx="2">
                  <c:v>Unknown</c:v>
                </c:pt>
              </c:strCache>
            </c:strRef>
          </c:cat>
          <c:val>
            <c:numRef>
              <c:f>Sheet1!$B$2:$B$4</c:f>
              <c:numCache>
                <c:formatCode>General</c:formatCode>
                <c:ptCount val="3"/>
                <c:pt idx="0">
                  <c:v>92.0</c:v>
                </c:pt>
                <c:pt idx="1">
                  <c:v>15.0</c:v>
                </c:pt>
                <c:pt idx="2">
                  <c:v>1524.0</c:v>
                </c:pt>
              </c:numCache>
            </c:numRef>
          </c:val>
        </c:ser>
        <c:dLbls>
          <c:dLblPos val="outEnd"/>
          <c:showLegendKey val="0"/>
          <c:showVal val="1"/>
          <c:showCatName val="0"/>
          <c:showSerName val="0"/>
          <c:showPercent val="0"/>
          <c:showBubbleSize val="0"/>
          <c:showLeaderLines val="1"/>
        </c:dLbls>
        <c:firstSliceAng val="34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1" i="0" u="none" strike="noStrike" kern="1200" spc="0" normalizeH="0" baseline="0">
                <a:solidFill>
                  <a:schemeClr val="dk1">
                    <a:lumMod val="50000"/>
                    <a:lumOff val="50000"/>
                  </a:schemeClr>
                </a:solidFill>
                <a:latin typeface="+mn-lt"/>
                <a:ea typeface="+mj-ea"/>
                <a:cs typeface="+mj-cs"/>
              </a:defRPr>
            </a:pPr>
            <a:r>
              <a:rPr lang="en-US" sz="3500" b="1" dirty="0" err="1" smtClean="0">
                <a:latin typeface="+mn-lt"/>
              </a:rPr>
              <a:t>IRRdb</a:t>
            </a:r>
            <a:endParaRPr lang="en-US" sz="3500" b="1" dirty="0">
              <a:latin typeface="+mn-lt"/>
            </a:endParaRPr>
          </a:p>
        </c:rich>
      </c:tx>
      <c:layout>
        <c:manualLayout>
          <c:xMode val="edge"/>
          <c:yMode val="edge"/>
          <c:x val="0.0559882373562689"/>
          <c:y val="0.852555353776299"/>
        </c:manualLayout>
      </c:layout>
      <c:overlay val="1"/>
      <c:spPr>
        <a:noFill/>
        <a:ln>
          <a:noFill/>
        </a:ln>
        <a:effectLst/>
      </c:spPr>
    </c:title>
    <c:autoTitleDeleted val="0"/>
    <c:plotArea>
      <c:layout/>
      <c:pieChart>
        <c:varyColors val="1"/>
        <c:ser>
          <c:idx val="0"/>
          <c:order val="0"/>
          <c:tx>
            <c:strRef>
              <c:f>Sheet1!$F$1</c:f>
              <c:strCache>
                <c:ptCount val="1"/>
                <c:pt idx="0">
                  <c:v>IRRDB</c:v>
                </c:pt>
              </c:strCache>
            </c:strRef>
          </c:tx>
          <c:explosion val="29"/>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dPt>
          <c:dLbls>
            <c:dLbl>
              <c:idx val="0"/>
              <c:layout>
                <c:manualLayout>
                  <c:x val="-0.0841844427116012"/>
                  <c:y val="0.210679186939371"/>
                </c:manualLayout>
              </c:layout>
              <c:spPr>
                <a:noFill/>
                <a:ln>
                  <a:noFill/>
                </a:ln>
                <a:effectLst/>
              </c:spPr>
              <c:txPr>
                <a:bodyPr rot="0" spcFirstLastPara="1" vertOverflow="ellipsis" vert="horz" wrap="square" lIns="38100" tIns="19050" rIns="38100" bIns="19050" anchor="ctr" anchorCtr="1">
                  <a:noAutofit/>
                </a:bodyPr>
                <a:lstStyle/>
                <a:p>
                  <a:pPr>
                    <a:defRPr sz="25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c:separator>
              <c:extLst>
                <c:ext xmlns:c15="http://schemas.microsoft.com/office/drawing/2012/chart" uri="{CE6537A1-D6FC-4f65-9D91-7224C49458BB}">
                  <c15:spPr xmlns:c15="http://schemas.microsoft.com/office/drawing/2012/chart">
                    <a:prstGeom prst="rect">
                      <a:avLst/>
                    </a:prstGeom>
                  </c15:spPr>
                  <c15:layout>
                    <c:manualLayout>
                      <c:w val="0.316986178752543"/>
                      <c:h val="0.11803322601574"/>
                    </c:manualLayout>
                  </c15:layout>
                </c:ext>
              </c:extLst>
            </c:dLbl>
            <c:dLbl>
              <c:idx val="1"/>
              <c:layout>
                <c:manualLayout>
                  <c:x val="0.00456458432745518"/>
                  <c:y val="-0.142832807609534"/>
                </c:manualLayout>
              </c:layout>
              <c:spPr>
                <a:noFill/>
                <a:ln>
                  <a:noFill/>
                </a:ln>
                <a:effectLst/>
              </c:spPr>
              <c:txPr>
                <a:bodyPr rot="0" spcFirstLastPara="1" vertOverflow="ellipsis" vert="horz" wrap="square" lIns="38100" tIns="19050" rIns="38100" bIns="19050" anchor="ctr" anchorCtr="1">
                  <a:noAutofit/>
                </a:bodyPr>
                <a:lstStyle/>
                <a:p>
                  <a:pPr>
                    <a:defRPr sz="25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c:separator>
              <c:extLst>
                <c:ext xmlns:c15="http://schemas.microsoft.com/office/drawing/2012/chart" uri="{CE6537A1-D6FC-4f65-9D91-7224C49458BB}">
                  <c15:spPr xmlns:c15="http://schemas.microsoft.com/office/drawing/2012/chart">
                    <a:prstGeom prst="rect">
                      <a:avLst/>
                    </a:prstGeom>
                  </c15:spPr>
                  <c15:layout>
                    <c:manualLayout>
                      <c:w val="0.305057421888914"/>
                      <c:h val="0.11803322601574"/>
                    </c:manualLayout>
                  </c15:layout>
                </c:ext>
              </c:extLst>
            </c:dLbl>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Sheet1!$E$2:$E$4</c:f>
              <c:strCache>
                <c:ptCount val="2"/>
                <c:pt idx="0">
                  <c:v>Valid</c:v>
                </c:pt>
                <c:pt idx="1">
                  <c:v>Invalid</c:v>
                </c:pt>
              </c:strCache>
            </c:strRef>
          </c:cat>
          <c:val>
            <c:numRef>
              <c:f>Sheet1!$F$2:$F$4</c:f>
              <c:numCache>
                <c:formatCode>General</c:formatCode>
                <c:ptCount val="3"/>
                <c:pt idx="0">
                  <c:v>1164.0</c:v>
                </c:pt>
                <c:pt idx="1">
                  <c:v>467.0</c:v>
                </c:pt>
              </c:numCache>
            </c:numRef>
          </c:val>
        </c:ser>
        <c:dLbls>
          <c:dLblPos val="outEnd"/>
          <c:showLegendKey val="0"/>
          <c:showVal val="1"/>
          <c:showCatName val="0"/>
          <c:showSerName val="0"/>
          <c:showPercent val="0"/>
          <c:showBubbleSize val="0"/>
          <c:showLeaderLines val="1"/>
        </c:dLbls>
        <c:firstSliceAng val="349"/>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0755F-57AC-DB47-A054-46AE54A498EC}" type="datetimeFigureOut">
              <a:rPr lang="en-US" smtClean="0"/>
              <a:t>11/15/15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E06C3-5617-2647-BAE7-DAC30648443C}" type="slidenum">
              <a:rPr lang="en-US" smtClean="0"/>
              <a:t>‹#›</a:t>
            </a:fld>
            <a:endParaRPr lang="en-US"/>
          </a:p>
        </p:txBody>
      </p:sp>
    </p:spTree>
    <p:extLst>
      <p:ext uri="{BB962C8B-B14F-4D97-AF65-F5344CB8AC3E}">
        <p14:creationId xmlns:p14="http://schemas.microsoft.com/office/powerpoint/2010/main" val="79233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y.ams-ix.net/" TargetMode="External"/><Relationship Id="rId4" Type="http://schemas.openxmlformats.org/officeDocument/2006/relationships/hyperlink" Target="https://ams-ix.net/technical/specifications-descriptions/ams-ix-route-servers/falcon-class-route-servers#3" TargetMode="External"/><Relationship Id="rId5" Type="http://schemas.openxmlformats.org/officeDocument/2006/relationships/hyperlink" Target="http://bird.network.cz/"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my.ams-ix.ne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Hello everyone! My name is </a:t>
            </a:r>
            <a:r>
              <a:rPr lang="en-US" sz="1200" b="0" i="0" kern="1200" dirty="0" err="1" smtClean="0">
                <a:solidFill>
                  <a:schemeClr val="tx1"/>
                </a:solidFill>
                <a:effectLst/>
                <a:latin typeface="+mn-lt"/>
                <a:ea typeface="+mn-ea"/>
                <a:cs typeface="+mn-cs"/>
              </a:rPr>
              <a:t>Ciprian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Marginean</a:t>
            </a:r>
            <a:r>
              <a:rPr lang="en-US" sz="1200" b="0" i="0" kern="1200" dirty="0" smtClean="0">
                <a:solidFill>
                  <a:schemeClr val="tx1"/>
                </a:solidFill>
                <a:effectLst/>
                <a:latin typeface="+mn-lt"/>
                <a:ea typeface="+mn-ea"/>
                <a:cs typeface="+mn-cs"/>
              </a:rPr>
              <a:t>, I'm a network engineer at the Amsterdam Internet Exchange and today I'm going to introduce you to our newest family members, the Falcons!  Earlier this year, in May, my colleagues </a:t>
            </a:r>
            <a:r>
              <a:rPr lang="en-US" sz="1200" b="0" i="0" kern="1200" dirty="0" err="1" smtClean="0">
                <a:solidFill>
                  <a:schemeClr val="tx1"/>
                </a:solidFill>
                <a:effectLst/>
                <a:latin typeface="+mn-lt"/>
                <a:ea typeface="+mn-ea"/>
                <a:cs typeface="+mn-cs"/>
              </a:rPr>
              <a:t>Aris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Lambrianidis</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Thijs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Burema</a:t>
            </a:r>
            <a:r>
              <a:rPr lang="en-US" sz="1200" b="0" i="0" kern="1200" dirty="0" smtClean="0">
                <a:solidFill>
                  <a:schemeClr val="tx1"/>
                </a:solidFill>
                <a:effectLst/>
                <a:latin typeface="+mn-lt"/>
                <a:ea typeface="+mn-ea"/>
                <a:cs typeface="+mn-cs"/>
              </a:rPr>
              <a:t> have presented at the MORE-IP event, our intention of joining the fight against BGP prefix </a:t>
            </a:r>
            <a:r>
              <a:rPr lang="en-US" sz="1200" b="0" i="0" kern="1200" dirty="0" err="1" smtClean="0">
                <a:solidFill>
                  <a:schemeClr val="tx1"/>
                </a:solidFill>
                <a:effectLst/>
                <a:latin typeface="+mn-lt"/>
                <a:ea typeface="+mn-ea"/>
                <a:cs typeface="+mn-cs"/>
              </a:rPr>
              <a:t>highjacking</a:t>
            </a:r>
            <a:r>
              <a:rPr lang="en-US" sz="1200" b="0" i="0" kern="1200" dirty="0" smtClean="0">
                <a:solidFill>
                  <a:schemeClr val="tx1"/>
                </a:solidFill>
                <a:effectLst/>
                <a:latin typeface="+mn-lt"/>
                <a:ea typeface="+mn-ea"/>
                <a:cs typeface="+mn-cs"/>
              </a:rPr>
              <a:t> by building a system of tools that enable our members and customers to quickly set up policies on their routers without the need of going through the effort of installing any of the infrastructure needed on their side.</a:t>
            </a:r>
          </a:p>
          <a:p>
            <a:pPr algn="l"/>
            <a:endParaRPr lang="en-US" dirty="0"/>
          </a:p>
        </p:txBody>
      </p:sp>
      <p:sp>
        <p:nvSpPr>
          <p:cNvPr id="4" name="Slide Number Placeholder 3"/>
          <p:cNvSpPr>
            <a:spLocks noGrp="1"/>
          </p:cNvSpPr>
          <p:nvPr>
            <p:ph type="sldNum" sz="quarter" idx="10"/>
          </p:nvPr>
        </p:nvSpPr>
        <p:spPr/>
        <p:txBody>
          <a:bodyPr/>
          <a:lstStyle/>
          <a:p>
            <a:fld id="{9FCE06C3-5617-2647-BAE7-DAC30648443C}" type="slidenum">
              <a:rPr lang="en-US" smtClean="0"/>
              <a:t>1</a:t>
            </a:fld>
            <a:endParaRPr lang="en-US"/>
          </a:p>
        </p:txBody>
      </p:sp>
    </p:spTree>
    <p:extLst>
      <p:ext uri="{BB962C8B-B14F-4D97-AF65-F5344CB8AC3E}">
        <p14:creationId xmlns:p14="http://schemas.microsoft.com/office/powerpoint/2010/main" val="40639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why</a:t>
            </a:r>
            <a:r>
              <a:rPr lang="en-US" sz="1200" kern="1200" baseline="0" dirty="0" smtClean="0">
                <a:solidFill>
                  <a:schemeClr val="tx1"/>
                </a:solidFill>
                <a:effectLst/>
                <a:latin typeface="+mn-lt"/>
                <a:ea typeface="+mn-ea"/>
                <a:cs typeface="+mn-cs"/>
              </a:rPr>
              <a:t> not letting</a:t>
            </a:r>
            <a:r>
              <a:rPr lang="en-US" sz="1200" kern="1200" dirty="0" smtClean="0">
                <a:solidFill>
                  <a:schemeClr val="tx1"/>
                </a:solidFill>
                <a:effectLst/>
                <a:latin typeface="+mn-lt"/>
                <a:ea typeface="+mn-ea"/>
                <a:cs typeface="+mn-cs"/>
              </a:rPr>
              <a:t> us be your Sherpa and carry the heavy stuff up the mountain while you concentrate on what you do best:</a:t>
            </a:r>
          </a:p>
          <a:p>
            <a:endParaRPr lang="en-US" dirty="0"/>
          </a:p>
        </p:txBody>
      </p:sp>
      <p:sp>
        <p:nvSpPr>
          <p:cNvPr id="4" name="Slide Number Placeholder 3"/>
          <p:cNvSpPr>
            <a:spLocks noGrp="1"/>
          </p:cNvSpPr>
          <p:nvPr>
            <p:ph type="sldNum" sz="quarter" idx="10"/>
          </p:nvPr>
        </p:nvSpPr>
        <p:spPr/>
        <p:txBody>
          <a:bodyPr/>
          <a:lstStyle/>
          <a:p>
            <a:fld id="{9FCE06C3-5617-2647-BAE7-DAC30648443C}" type="slidenum">
              <a:rPr lang="en-US" smtClean="0"/>
              <a:t>10</a:t>
            </a:fld>
            <a:endParaRPr lang="en-US"/>
          </a:p>
        </p:txBody>
      </p:sp>
    </p:spTree>
    <p:extLst>
      <p:ext uri="{BB962C8B-B14F-4D97-AF65-F5344CB8AC3E}">
        <p14:creationId xmlns:p14="http://schemas.microsoft.com/office/powerpoint/2010/main" val="69637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skip</a:t>
            </a:r>
            <a:endParaRPr lang="en-US" dirty="0" smtClean="0"/>
          </a:p>
          <a:p>
            <a:endParaRPr lang="en-US" dirty="0"/>
          </a:p>
        </p:txBody>
      </p:sp>
      <p:sp>
        <p:nvSpPr>
          <p:cNvPr id="4" name="Slide Number Placeholder 3"/>
          <p:cNvSpPr>
            <a:spLocks noGrp="1"/>
          </p:cNvSpPr>
          <p:nvPr>
            <p:ph type="sldNum" sz="quarter" idx="10"/>
          </p:nvPr>
        </p:nvSpPr>
        <p:spPr/>
        <p:txBody>
          <a:bodyPr/>
          <a:lstStyle/>
          <a:p>
            <a:fld id="{9FCE06C3-5617-2647-BAE7-DAC30648443C}" type="slidenum">
              <a:rPr lang="en-US" smtClean="0"/>
              <a:t>11</a:t>
            </a:fld>
            <a:endParaRPr lang="en-US"/>
          </a:p>
        </p:txBody>
      </p:sp>
    </p:spTree>
    <p:extLst>
      <p:ext uri="{BB962C8B-B14F-4D97-AF65-F5344CB8AC3E}">
        <p14:creationId xmlns:p14="http://schemas.microsoft.com/office/powerpoint/2010/main" val="185598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Drive the network in a safe and responsible manner</a:t>
            </a:r>
          </a:p>
          <a:p>
            <a:endParaRPr lang="en-US" dirty="0"/>
          </a:p>
        </p:txBody>
      </p:sp>
      <p:sp>
        <p:nvSpPr>
          <p:cNvPr id="4" name="Slide Number Placeholder 3"/>
          <p:cNvSpPr>
            <a:spLocks noGrp="1"/>
          </p:cNvSpPr>
          <p:nvPr>
            <p:ph type="sldNum" sz="quarter" idx="10"/>
          </p:nvPr>
        </p:nvSpPr>
        <p:spPr/>
        <p:txBody>
          <a:bodyPr/>
          <a:lstStyle/>
          <a:p>
            <a:fld id="{9FCE06C3-5617-2647-BAE7-DAC30648443C}" type="slidenum">
              <a:rPr lang="en-US" smtClean="0"/>
              <a:t>12</a:t>
            </a:fld>
            <a:endParaRPr lang="en-US"/>
          </a:p>
        </p:txBody>
      </p:sp>
    </p:spTree>
    <p:extLst>
      <p:ext uri="{BB962C8B-B14F-4D97-AF65-F5344CB8AC3E}">
        <p14:creationId xmlns:p14="http://schemas.microsoft.com/office/powerpoint/2010/main" val="59299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mn-lt"/>
                <a:ea typeface="+mn-ea"/>
                <a:cs typeface="+mn-cs"/>
              </a:rPr>
              <a:t>You may ask why not just "</a:t>
            </a:r>
            <a:r>
              <a:rPr lang="en-US" sz="2000" b="0" kern="1200" dirty="0" err="1" smtClean="0">
                <a:solidFill>
                  <a:schemeClr val="tx1"/>
                </a:solidFill>
                <a:effectLst/>
                <a:latin typeface="+mn-lt"/>
                <a:ea typeface="+mn-ea"/>
                <a:cs typeface="+mn-cs"/>
              </a:rPr>
              <a:t>backport</a:t>
            </a:r>
            <a:r>
              <a:rPr lang="en-US" sz="2000" b="0" kern="1200" dirty="0" smtClean="0">
                <a:solidFill>
                  <a:schemeClr val="tx1"/>
                </a:solidFill>
                <a:effectLst/>
                <a:latin typeface="+mn-lt"/>
                <a:ea typeface="+mn-ea"/>
                <a:cs typeface="+mn-cs"/>
              </a:rPr>
              <a:t>" the RPKI/</a:t>
            </a:r>
            <a:r>
              <a:rPr lang="en-US" sz="2000" b="0" kern="1200" dirty="0" err="1" smtClean="0">
                <a:solidFill>
                  <a:schemeClr val="tx1"/>
                </a:solidFill>
                <a:effectLst/>
                <a:latin typeface="+mn-lt"/>
                <a:ea typeface="+mn-ea"/>
                <a:cs typeface="+mn-cs"/>
              </a:rPr>
              <a:t>IRRdb</a:t>
            </a:r>
            <a:r>
              <a:rPr lang="en-US" sz="2000" b="0" kern="1200" dirty="0" smtClean="0">
                <a:solidFill>
                  <a:schemeClr val="tx1"/>
                </a:solidFill>
                <a:effectLst/>
                <a:latin typeface="+mn-lt"/>
                <a:ea typeface="+mn-ea"/>
                <a:cs typeface="+mn-cs"/>
              </a:rPr>
              <a:t> validation features to the Legacy Route Servers instead of providing another set? </a:t>
            </a:r>
          </a:p>
          <a:p>
            <a:endParaRPr lang="en-US" sz="2000" b="0" dirty="0"/>
          </a:p>
        </p:txBody>
      </p:sp>
      <p:sp>
        <p:nvSpPr>
          <p:cNvPr id="4" name="Slide Number Placeholder 3"/>
          <p:cNvSpPr>
            <a:spLocks noGrp="1"/>
          </p:cNvSpPr>
          <p:nvPr>
            <p:ph type="sldNum" sz="quarter" idx="10"/>
          </p:nvPr>
        </p:nvSpPr>
        <p:spPr/>
        <p:txBody>
          <a:bodyPr/>
          <a:lstStyle/>
          <a:p>
            <a:fld id="{9FCE06C3-5617-2647-BAE7-DAC30648443C}" type="slidenum">
              <a:rPr lang="en-US" smtClean="0"/>
              <a:t>13</a:t>
            </a:fld>
            <a:endParaRPr lang="en-US"/>
          </a:p>
        </p:txBody>
      </p:sp>
    </p:spTree>
    <p:extLst>
      <p:ext uri="{BB962C8B-B14F-4D97-AF65-F5344CB8AC3E}">
        <p14:creationId xmlns:p14="http://schemas.microsoft.com/office/powerpoint/2010/main" val="1875874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Well,</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his pertains to our philosophy of maintaining our neutrality as an entity.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At the</a:t>
            </a:r>
            <a:r>
              <a:rPr lang="en-US" sz="1200" b="0" i="0" kern="1200" baseline="0" dirty="0" smtClean="0">
                <a:solidFill>
                  <a:schemeClr val="tx1"/>
                </a:solidFill>
                <a:effectLst/>
                <a:latin typeface="+mn-lt"/>
                <a:ea typeface="+mn-ea"/>
                <a:cs typeface="+mn-cs"/>
              </a:rPr>
              <a:t> same time, w</a:t>
            </a:r>
            <a:r>
              <a:rPr lang="en-US" sz="1200" b="0" i="0" kern="1200" dirty="0" smtClean="0">
                <a:solidFill>
                  <a:schemeClr val="tx1"/>
                </a:solidFill>
                <a:effectLst/>
                <a:latin typeface="+mn-lt"/>
                <a:ea typeface="+mn-ea"/>
                <a:cs typeface="+mn-cs"/>
              </a:rPr>
              <a:t>e aim to avoid forcing the service to customers who potentially would consider it obtrusive,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out of scope, or even harmful to their operations.</a:t>
            </a:r>
          </a:p>
          <a:p>
            <a:endParaRPr lang="en-US" dirty="0"/>
          </a:p>
        </p:txBody>
      </p:sp>
      <p:sp>
        <p:nvSpPr>
          <p:cNvPr id="4" name="Slide Number Placeholder 3"/>
          <p:cNvSpPr>
            <a:spLocks noGrp="1"/>
          </p:cNvSpPr>
          <p:nvPr>
            <p:ph type="sldNum" sz="quarter" idx="10"/>
          </p:nvPr>
        </p:nvSpPr>
        <p:spPr/>
        <p:txBody>
          <a:bodyPr/>
          <a:lstStyle/>
          <a:p>
            <a:fld id="{9FCE06C3-5617-2647-BAE7-DAC30648443C}" type="slidenum">
              <a:rPr lang="en-US" smtClean="0"/>
              <a:t>14</a:t>
            </a:fld>
            <a:endParaRPr lang="en-US"/>
          </a:p>
        </p:txBody>
      </p:sp>
    </p:spTree>
    <p:extLst>
      <p:ext uri="{BB962C8B-B14F-4D97-AF65-F5344CB8AC3E}">
        <p14:creationId xmlns:p14="http://schemas.microsoft.com/office/powerpoint/2010/main" val="81660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 </a:t>
            </a:r>
            <a:r>
              <a:rPr lang="en-US" sz="1200" kern="1200" dirty="0" err="1" smtClean="0">
                <a:solidFill>
                  <a:schemeClr val="tx1"/>
                </a:solidFill>
                <a:effectLst/>
                <a:latin typeface="+mn-lt"/>
                <a:ea typeface="+mn-ea"/>
                <a:cs typeface="+mn-cs"/>
              </a:rPr>
              <a:t>gonna</a:t>
            </a:r>
            <a:r>
              <a:rPr lang="en-US" sz="1200" kern="1200" dirty="0" smtClean="0">
                <a:solidFill>
                  <a:schemeClr val="tx1"/>
                </a:solidFill>
                <a:effectLst/>
                <a:latin typeface="+mn-lt"/>
                <a:ea typeface="+mn-ea"/>
                <a:cs typeface="+mn-cs"/>
              </a:rPr>
              <a:t> wrap up on the further development slide. We are thinking of implementing in the near future some more useful features for BGP traffic engineering, like per peer attribute manipulation using communities, BGP-ADD-path and DDOS attack mitigation and filtering.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E06C3-5617-2647-BAE7-DAC30648443C}" type="slidenum">
              <a:rPr lang="en-US" smtClean="0"/>
              <a:t>15</a:t>
            </a:fld>
            <a:endParaRPr lang="en-US"/>
          </a:p>
        </p:txBody>
      </p:sp>
    </p:spTree>
    <p:extLst>
      <p:ext uri="{BB962C8B-B14F-4D97-AF65-F5344CB8AC3E}">
        <p14:creationId xmlns:p14="http://schemas.microsoft.com/office/powerpoint/2010/main" val="856569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Closing, I want to emphasize that this is still work in progress and any suggestions are much appreciated. Thank you all for listening. Any questions or comments?</a:t>
            </a:r>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FAQ</a:t>
            </a:r>
            <a:r>
              <a:rPr lang="en-US" sz="1200" b="1"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Q:</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Is a Looking Glass service being offered for the "Falcon" class Route Servers?</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Yes, you can use the </a:t>
            </a:r>
            <a:r>
              <a:rPr lang="en-US" sz="1200" b="0" i="0" u="none" strike="noStrike" kern="1200" dirty="0" smtClean="0">
                <a:solidFill>
                  <a:schemeClr val="tx1"/>
                </a:solidFill>
                <a:effectLst/>
                <a:latin typeface="+mn-lt"/>
                <a:ea typeface="+mn-ea"/>
                <a:cs typeface="+mn-cs"/>
                <a:hlinkClick r:id="rId3" tooltip="https://my.ams-ix.net"/>
              </a:rPr>
              <a:t>Customer Portal</a:t>
            </a:r>
            <a:r>
              <a:rPr lang="en-US" sz="1200" b="0" i="0" kern="1200" dirty="0" smtClean="0">
                <a:solidFill>
                  <a:schemeClr val="tx1"/>
                </a:solidFill>
                <a:effectLst/>
                <a:latin typeface="+mn-lt"/>
                <a:ea typeface="+mn-ea"/>
                <a:cs typeface="+mn-cs"/>
              </a:rPr>
              <a:t> to reach it, under Options &gt; Looking Glass.</a:t>
            </a:r>
          </a:p>
          <a:p>
            <a:r>
              <a:rPr lang="en-US" sz="1200" b="1" i="0" kern="1200" dirty="0" smtClean="0">
                <a:solidFill>
                  <a:schemeClr val="tx1"/>
                </a:solidFill>
                <a:effectLst/>
                <a:latin typeface="+mn-lt"/>
                <a:ea typeface="+mn-ea"/>
                <a:cs typeface="+mn-cs"/>
              </a:rPr>
              <a:t>Q:</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Are the "Falcon" class Route Servers available in all AMS-IX exchanges?</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The service is currently only available for the Amsterdam platform.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Depending on customer interest, it is possible to offer it in our other exchanges as well.</a:t>
            </a:r>
          </a:p>
          <a:p>
            <a:r>
              <a:rPr lang="en-US" sz="1200" b="1" i="0" kern="1200" dirty="0" smtClean="0">
                <a:solidFill>
                  <a:schemeClr val="tx1"/>
                </a:solidFill>
                <a:effectLst/>
                <a:latin typeface="+mn-lt"/>
                <a:ea typeface="+mn-ea"/>
                <a:cs typeface="+mn-cs"/>
              </a:rPr>
              <a:t>Q:</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What methods can I use to describe our AS routing policy?</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"Falcon" class Route Servers offer a standard BGP community mechanism to influence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outbound routing policies. Please see </a:t>
            </a:r>
            <a:r>
              <a:rPr lang="en-US" sz="1200" b="0" i="0" u="none" strike="noStrike" kern="1200" dirty="0" smtClean="0">
                <a:solidFill>
                  <a:schemeClr val="tx1"/>
                </a:solidFill>
                <a:effectLst/>
                <a:latin typeface="+mn-lt"/>
                <a:ea typeface="+mn-ea"/>
                <a:cs typeface="+mn-cs"/>
                <a:hlinkClick r:id="rId4" tooltip="&quot;Falcon&quot; class route servers"/>
              </a:rPr>
              <a:t>here</a:t>
            </a:r>
            <a:r>
              <a:rPr lang="en-US" sz="1200" b="0" i="0" kern="1200" dirty="0" smtClean="0">
                <a:solidFill>
                  <a:schemeClr val="tx1"/>
                </a:solidFill>
                <a:effectLst/>
                <a:latin typeface="+mn-lt"/>
                <a:ea typeface="+mn-ea"/>
                <a:cs typeface="+mn-cs"/>
              </a:rPr>
              <a:t> for more details.</a:t>
            </a:r>
          </a:p>
          <a:p>
            <a:r>
              <a:rPr lang="en-US" sz="1200" b="1" i="0" kern="1200" dirty="0" smtClean="0">
                <a:solidFill>
                  <a:schemeClr val="tx1"/>
                </a:solidFill>
                <a:effectLst/>
                <a:latin typeface="+mn-lt"/>
                <a:ea typeface="+mn-ea"/>
                <a:cs typeface="+mn-cs"/>
              </a:rPr>
              <a:t>Q:</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Can I use import/export policies in </a:t>
            </a:r>
            <a:r>
              <a:rPr lang="en-US" sz="1200" b="1" i="0" kern="1200" dirty="0" err="1" smtClean="0">
                <a:solidFill>
                  <a:schemeClr val="tx1"/>
                </a:solidFill>
                <a:effectLst/>
                <a:latin typeface="+mn-lt"/>
                <a:ea typeface="+mn-ea"/>
                <a:cs typeface="+mn-cs"/>
              </a:rPr>
              <a:t>IRRdb</a:t>
            </a:r>
            <a:r>
              <a:rPr lang="en-US" sz="1200" b="1" i="0" kern="1200" dirty="0" smtClean="0">
                <a:solidFill>
                  <a:schemeClr val="tx1"/>
                </a:solidFill>
                <a:effectLst/>
                <a:latin typeface="+mn-lt"/>
                <a:ea typeface="+mn-ea"/>
                <a:cs typeface="+mn-cs"/>
              </a:rPr>
              <a:t> objects to express routing policy</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for the "Falcon" class route servers?</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This is not supported for "Falcon" class route servers. Planned support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for such a feature will depend on customer interest.</a:t>
            </a:r>
          </a:p>
          <a:p>
            <a:r>
              <a:rPr lang="en-US" sz="1200" b="1" i="0" kern="1200" dirty="0" smtClean="0">
                <a:solidFill>
                  <a:schemeClr val="tx1"/>
                </a:solidFill>
                <a:effectLst/>
                <a:latin typeface="+mn-lt"/>
                <a:ea typeface="+mn-ea"/>
                <a:cs typeface="+mn-cs"/>
              </a:rPr>
              <a:t>Q:</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Should I peer with the Legacy Route Servers or the "Falcon" class ones?</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Customers and members are free to peer with both services, either, or none.</a:t>
            </a:r>
          </a:p>
          <a:p>
            <a:r>
              <a:rPr lang="en-US" sz="1200" b="0" i="0" kern="1200" dirty="0" smtClean="0">
                <a:solidFill>
                  <a:schemeClr val="tx1"/>
                </a:solidFill>
                <a:effectLst/>
                <a:latin typeface="+mn-lt"/>
                <a:ea typeface="+mn-ea"/>
                <a:cs typeface="+mn-cs"/>
              </a:rPr>
              <a:t>The only requirement is to ensure you're peering with both members of a set (if you're peering with</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rs1 you have to have a session with rs2, and if you're peering with rs3 you have to have a session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with rs4), as true redundancy is achieved only if both members of a set carry the exact same prefixes.</a:t>
            </a:r>
          </a:p>
          <a:p>
            <a:r>
              <a:rPr lang="en-US" sz="1200" b="1" i="0" kern="1200" dirty="0" smtClean="0">
                <a:solidFill>
                  <a:schemeClr val="tx1"/>
                </a:solidFill>
                <a:effectLst/>
                <a:latin typeface="+mn-lt"/>
                <a:ea typeface="+mn-ea"/>
                <a:cs typeface="+mn-cs"/>
              </a:rPr>
              <a:t>Q: We are using "announce ANY" instead of "announce AS/AS-SET" for our export attributes.</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How is AMS-IX determining whether our announcements can be resolved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as route objects with our AS as an origin (that is, validate via an </a:t>
            </a:r>
            <a:r>
              <a:rPr lang="en-US" sz="1200" b="1" i="0" kern="1200" dirty="0" err="1" smtClean="0">
                <a:solidFill>
                  <a:schemeClr val="tx1"/>
                </a:solidFill>
                <a:effectLst/>
                <a:latin typeface="+mn-lt"/>
                <a:ea typeface="+mn-ea"/>
                <a:cs typeface="+mn-cs"/>
              </a:rPr>
              <a:t>IRRdb</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 </a:t>
            </a:r>
            <a:r>
              <a:rPr lang="en-US" sz="1200" b="0" i="0" kern="1200" dirty="0" smtClean="0">
                <a:solidFill>
                  <a:schemeClr val="tx1"/>
                </a:solidFill>
                <a:effectLst/>
                <a:latin typeface="+mn-lt"/>
                <a:ea typeface="+mn-ea"/>
                <a:cs typeface="+mn-cs"/>
              </a:rPr>
              <a:t>We consider the "ANY" keyword equivalent to "advertising AS", as there is no other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way to provide meaningful information about such announcements. Should that not reflect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your AS's routing policy, please update your export attribute with an appropriate AS-SET.</a:t>
            </a:r>
          </a:p>
          <a:p>
            <a:r>
              <a:rPr lang="en-US" sz="1200" b="1" i="0" kern="1200" dirty="0" smtClean="0">
                <a:solidFill>
                  <a:schemeClr val="tx1"/>
                </a:solidFill>
                <a:effectLst/>
                <a:latin typeface="+mn-lt"/>
                <a:ea typeface="+mn-ea"/>
                <a:cs typeface="+mn-cs"/>
              </a:rPr>
              <a:t>Q: Why not just "</a:t>
            </a:r>
            <a:r>
              <a:rPr lang="en-US" sz="1200" b="1" i="0" kern="1200" dirty="0" err="1" smtClean="0">
                <a:solidFill>
                  <a:schemeClr val="tx1"/>
                </a:solidFill>
                <a:effectLst/>
                <a:latin typeface="+mn-lt"/>
                <a:ea typeface="+mn-ea"/>
                <a:cs typeface="+mn-cs"/>
              </a:rPr>
              <a:t>backport</a:t>
            </a:r>
            <a:r>
              <a:rPr lang="en-US" sz="1200" b="1" i="0" kern="1200" dirty="0" smtClean="0">
                <a:solidFill>
                  <a:schemeClr val="tx1"/>
                </a:solidFill>
                <a:effectLst/>
                <a:latin typeface="+mn-lt"/>
                <a:ea typeface="+mn-ea"/>
                <a:cs typeface="+mn-cs"/>
              </a:rPr>
              <a:t>" the RPKI/</a:t>
            </a:r>
            <a:r>
              <a:rPr lang="en-US" sz="1200" b="1" i="0" kern="1200" dirty="0" err="1" smtClean="0">
                <a:solidFill>
                  <a:schemeClr val="tx1"/>
                </a:solidFill>
                <a:effectLst/>
                <a:latin typeface="+mn-lt"/>
                <a:ea typeface="+mn-ea"/>
                <a:cs typeface="+mn-cs"/>
              </a:rPr>
              <a:t>IRRdb</a:t>
            </a:r>
            <a:r>
              <a:rPr lang="en-US" sz="1200" b="1" i="0" kern="1200" dirty="0" smtClean="0">
                <a:solidFill>
                  <a:schemeClr val="tx1"/>
                </a:solidFill>
                <a:effectLst/>
                <a:latin typeface="+mn-lt"/>
                <a:ea typeface="+mn-ea"/>
                <a:cs typeface="+mn-cs"/>
              </a:rPr>
              <a:t> validation features to your Legacy Route Servers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instead of providing another set?</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This pertains to our philosophy of maintaining our neutrality as an entity.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We aim to avoid forcing the service to customers who potentially would consider it obtrusive,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out of scope, or even harmful to their operations.</a:t>
            </a:r>
          </a:p>
          <a:p>
            <a:r>
              <a:rPr lang="en-US" sz="1200" b="1" i="0" kern="1200" dirty="0" smtClean="0">
                <a:solidFill>
                  <a:schemeClr val="tx1"/>
                </a:solidFill>
                <a:effectLst/>
                <a:latin typeface="+mn-lt"/>
                <a:ea typeface="+mn-ea"/>
                <a:cs typeface="+mn-cs"/>
              </a:rPr>
              <a:t>Q: Are 32-bit ASNs supported when specifying BGP communities for routing policies?</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 </a:t>
            </a:r>
            <a:r>
              <a:rPr lang="en-US" sz="1200" b="0" i="0" kern="1200" dirty="0" smtClean="0">
                <a:solidFill>
                  <a:schemeClr val="tx1"/>
                </a:solidFill>
                <a:effectLst/>
                <a:latin typeface="+mn-lt"/>
                <a:ea typeface="+mn-ea"/>
                <a:cs typeface="+mn-cs"/>
              </a:rPr>
              <a:t>Yes. You can use the "route target" BGP extended communities to specify the communities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you wish.</a:t>
            </a:r>
          </a:p>
          <a:p>
            <a:r>
              <a:rPr lang="en-US" sz="1200" b="1" i="0" kern="1200" dirty="0" smtClean="0">
                <a:solidFill>
                  <a:schemeClr val="tx1"/>
                </a:solidFill>
                <a:effectLst/>
                <a:latin typeface="+mn-lt"/>
                <a:ea typeface="+mn-ea"/>
                <a:cs typeface="+mn-cs"/>
              </a:rPr>
              <a:t>Q: How are you validating prefixes via RPKI?</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We are running a standard RIPE NCC RPKI validator , using the following Trust anchors:</a:t>
            </a:r>
          </a:p>
          <a:p>
            <a:r>
              <a:rPr lang="en-US" sz="1200" b="0" i="0" kern="1200" dirty="0" smtClean="0">
                <a:solidFill>
                  <a:schemeClr val="tx1"/>
                </a:solidFill>
                <a:effectLst/>
                <a:latin typeface="+mn-lt"/>
                <a:ea typeface="+mn-ea"/>
                <a:cs typeface="+mn-cs"/>
              </a:rPr>
              <a:t>APNIC (from AFRINIC RPKI Root)</a:t>
            </a:r>
          </a:p>
          <a:p>
            <a:r>
              <a:rPr lang="en-US" sz="1200" b="0" i="0" kern="1200" dirty="0" smtClean="0">
                <a:solidFill>
                  <a:schemeClr val="tx1"/>
                </a:solidFill>
                <a:effectLst/>
                <a:latin typeface="+mn-lt"/>
                <a:ea typeface="+mn-ea"/>
                <a:cs typeface="+mn-cs"/>
              </a:rPr>
              <a:t>APNIC (from ARIN RPKI Root)</a:t>
            </a:r>
          </a:p>
          <a:p>
            <a:r>
              <a:rPr lang="en-US" sz="1200" b="0" i="0" kern="1200" dirty="0" smtClean="0">
                <a:solidFill>
                  <a:schemeClr val="tx1"/>
                </a:solidFill>
                <a:effectLst/>
                <a:latin typeface="+mn-lt"/>
                <a:ea typeface="+mn-ea"/>
                <a:cs typeface="+mn-cs"/>
              </a:rPr>
              <a:t>APNIC (from IANA RPKI Root)</a:t>
            </a:r>
          </a:p>
          <a:p>
            <a:r>
              <a:rPr lang="en-US" sz="1200" b="0" i="0" kern="1200" dirty="0" smtClean="0">
                <a:solidFill>
                  <a:schemeClr val="tx1"/>
                </a:solidFill>
                <a:effectLst/>
                <a:latin typeface="+mn-lt"/>
                <a:ea typeface="+mn-ea"/>
                <a:cs typeface="+mn-cs"/>
              </a:rPr>
              <a:t>APNIC (from LACNIC RPKI Root)</a:t>
            </a:r>
          </a:p>
          <a:p>
            <a:r>
              <a:rPr lang="en-US" sz="1200" b="0" i="0" kern="1200" dirty="0" err="1" smtClean="0">
                <a:solidFill>
                  <a:schemeClr val="tx1"/>
                </a:solidFill>
                <a:effectLst/>
                <a:latin typeface="+mn-lt"/>
                <a:ea typeface="+mn-ea"/>
                <a:cs typeface="+mn-cs"/>
              </a:rPr>
              <a:t>AfriNIC</a:t>
            </a:r>
            <a:r>
              <a:rPr lang="en-US" sz="1200" b="0" i="0" kern="1200" dirty="0" smtClean="0">
                <a:solidFill>
                  <a:schemeClr val="tx1"/>
                </a:solidFill>
                <a:effectLst/>
                <a:latin typeface="+mn-lt"/>
                <a:ea typeface="+mn-ea"/>
                <a:cs typeface="+mn-cs"/>
              </a:rPr>
              <a:t> (RPKI Root)</a:t>
            </a:r>
          </a:p>
          <a:p>
            <a:r>
              <a:rPr lang="en-US" sz="1200" b="0" i="0" kern="1200" dirty="0" smtClean="0">
                <a:solidFill>
                  <a:schemeClr val="tx1"/>
                </a:solidFill>
                <a:effectLst/>
                <a:latin typeface="+mn-lt"/>
                <a:ea typeface="+mn-ea"/>
                <a:cs typeface="+mn-cs"/>
              </a:rPr>
              <a:t>LACNIC (RPKI Root)</a:t>
            </a:r>
          </a:p>
          <a:p>
            <a:r>
              <a:rPr lang="en-US" sz="1200" b="0" i="0" kern="1200" dirty="0" smtClean="0">
                <a:solidFill>
                  <a:schemeClr val="tx1"/>
                </a:solidFill>
                <a:effectLst/>
                <a:latin typeface="+mn-lt"/>
                <a:ea typeface="+mn-ea"/>
                <a:cs typeface="+mn-cs"/>
              </a:rPr>
              <a:t>RIPE NCC (RPKI Root)</a:t>
            </a:r>
          </a:p>
          <a:p>
            <a:r>
              <a:rPr lang="en-US" sz="1200" b="1" i="0" kern="1200" dirty="0" smtClean="0">
                <a:solidFill>
                  <a:schemeClr val="tx1"/>
                </a:solidFill>
                <a:effectLst/>
                <a:latin typeface="+mn-lt"/>
                <a:ea typeface="+mn-ea"/>
                <a:cs typeface="+mn-cs"/>
              </a:rPr>
              <a:t>Q:</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Why did you name the route servers "Falcon"?</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Falcon is a </a:t>
            </a:r>
            <a:r>
              <a:rPr lang="en-US" sz="1200" b="0" i="0" u="none" strike="noStrike" kern="1200" dirty="0" smtClean="0">
                <a:solidFill>
                  <a:schemeClr val="tx1"/>
                </a:solidFill>
                <a:effectLst/>
                <a:latin typeface="+mn-lt"/>
                <a:ea typeface="+mn-ea"/>
                <a:cs typeface="+mn-cs"/>
                <a:hlinkClick r:id="rId5" tooltip="http://bird.network.cz"/>
              </a:rPr>
              <a:t>BIRD</a:t>
            </a:r>
            <a:r>
              <a:rPr lang="en-US" sz="1200" b="0" i="0" kern="1200" dirty="0" smtClean="0">
                <a:solidFill>
                  <a:schemeClr val="tx1"/>
                </a:solidFill>
                <a:effectLst/>
                <a:latin typeface="+mn-lt"/>
                <a:ea typeface="+mn-ea"/>
                <a:cs typeface="+mn-cs"/>
              </a:rPr>
              <a:t> species :)</a:t>
            </a:r>
          </a:p>
          <a:p>
            <a:r>
              <a:rPr lang="en-US" sz="1200" b="1" i="0" kern="1200" dirty="0" smtClean="0">
                <a:solidFill>
                  <a:schemeClr val="tx1"/>
                </a:solidFill>
                <a:effectLst/>
                <a:latin typeface="+mn-lt"/>
                <a:ea typeface="+mn-ea"/>
                <a:cs typeface="+mn-cs"/>
              </a:rPr>
              <a:t>Q: We are peering with both route server sets. Can I specify a separate routing policy for each?</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 </a:t>
            </a:r>
            <a:r>
              <a:rPr lang="en-US" sz="1200" b="0" i="0" kern="1200" dirty="0" smtClean="0">
                <a:solidFill>
                  <a:schemeClr val="tx1"/>
                </a:solidFill>
                <a:effectLst/>
                <a:latin typeface="+mn-lt"/>
                <a:ea typeface="+mn-ea"/>
                <a:cs typeface="+mn-cs"/>
              </a:rPr>
              <a:t>This will be available soon using the "at" keyword in object attributes. Note that this initially will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only affect </a:t>
            </a:r>
            <a:r>
              <a:rPr lang="en-US" sz="1200" b="0" i="0" kern="1200" dirty="0" err="1" smtClean="0">
                <a:solidFill>
                  <a:schemeClr val="tx1"/>
                </a:solidFill>
                <a:effectLst/>
                <a:latin typeface="+mn-lt"/>
                <a:ea typeface="+mn-ea"/>
                <a:cs typeface="+mn-cs"/>
              </a:rPr>
              <a:t>IRRdb</a:t>
            </a:r>
            <a:r>
              <a:rPr lang="en-US" sz="1200" b="0" i="0" kern="1200" dirty="0" smtClean="0">
                <a:solidFill>
                  <a:schemeClr val="tx1"/>
                </a:solidFill>
                <a:effectLst/>
                <a:latin typeface="+mn-lt"/>
                <a:ea typeface="+mn-ea"/>
                <a:cs typeface="+mn-cs"/>
              </a:rPr>
              <a:t> prefix validation, it will not allow specifying </a:t>
            </a:r>
            <a:r>
              <a:rPr lang="en-US" sz="1200" b="0" i="0" kern="1200" dirty="0" err="1" smtClean="0">
                <a:solidFill>
                  <a:schemeClr val="tx1"/>
                </a:solidFill>
                <a:effectLst/>
                <a:latin typeface="+mn-lt"/>
                <a:ea typeface="+mn-ea"/>
                <a:cs typeface="+mn-cs"/>
              </a:rPr>
              <a:t>IRRdb</a:t>
            </a:r>
            <a:r>
              <a:rPr lang="en-US" sz="1200" b="0" i="0" kern="1200" dirty="0" smtClean="0">
                <a:solidFill>
                  <a:schemeClr val="tx1"/>
                </a:solidFill>
                <a:effectLst/>
                <a:latin typeface="+mn-lt"/>
                <a:ea typeface="+mn-ea"/>
                <a:cs typeface="+mn-cs"/>
              </a:rPr>
              <a:t> based routing policies.</a:t>
            </a:r>
          </a:p>
          <a:p>
            <a:endParaRPr lang="en-US" dirty="0"/>
          </a:p>
        </p:txBody>
      </p:sp>
      <p:sp>
        <p:nvSpPr>
          <p:cNvPr id="4" name="Slide Number Placeholder 3"/>
          <p:cNvSpPr>
            <a:spLocks noGrp="1"/>
          </p:cNvSpPr>
          <p:nvPr>
            <p:ph type="sldNum" sz="quarter" idx="10"/>
          </p:nvPr>
        </p:nvSpPr>
        <p:spPr/>
        <p:txBody>
          <a:bodyPr/>
          <a:lstStyle/>
          <a:p>
            <a:fld id="{9FCE06C3-5617-2647-BAE7-DAC30648443C}" type="slidenum">
              <a:rPr lang="en-US" smtClean="0"/>
              <a:t>16</a:t>
            </a:fld>
            <a:endParaRPr lang="en-US"/>
          </a:p>
        </p:txBody>
      </p:sp>
    </p:spTree>
    <p:extLst>
      <p:ext uri="{BB962C8B-B14F-4D97-AF65-F5344CB8AC3E}">
        <p14:creationId xmlns:p14="http://schemas.microsoft.com/office/powerpoint/2010/main" val="8400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Falcons are code-name  for a new pair of route servers based on BIRD version 1.5, hence the name, and are available for now only at the Amsterdam exchange point. We chose BIRD for this new implementation because of the proven stability so far and because the other vendor's equipment does not scale to over 700 peers or don't support all the features needed.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Label </a:t>
            </a:r>
            <a:r>
              <a:rPr lang="en-US" i="1" dirty="0" smtClean="0"/>
              <a:t>valid</a:t>
            </a:r>
            <a:r>
              <a:rPr lang="en-US" dirty="0" smtClean="0"/>
              <a:t> and </a:t>
            </a:r>
            <a:r>
              <a:rPr lang="en-US" i="1" dirty="0" smtClean="0"/>
              <a:t>unknown</a:t>
            </a:r>
            <a:r>
              <a:rPr lang="en-US" dirty="0" smtClean="0"/>
              <a:t> prefixes using BGP communities in both cases</a:t>
            </a:r>
            <a:endParaRPr lang="en-US" sz="1400" dirty="0" smtClean="0"/>
          </a:p>
          <a:p>
            <a:endParaRPr lang="en-US" dirty="0" smtClean="0"/>
          </a:p>
          <a:p>
            <a:r>
              <a:rPr lang="en-US" sz="1200" b="0" i="0" kern="1200" dirty="0" smtClean="0">
                <a:solidFill>
                  <a:schemeClr val="tx1"/>
                </a:solidFill>
                <a:effectLst/>
                <a:latin typeface="+mn-lt"/>
                <a:ea typeface="+mn-ea"/>
                <a:cs typeface="+mn-cs"/>
              </a:rPr>
              <a:t>Any prefixes not filtered (explained in 2.), will be tagged using standard BGP</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communities given in the parentheses.  Prefixes announced by the new route servers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will be tagged according to the criteria shown below:</a:t>
            </a:r>
          </a:p>
          <a:p>
            <a:r>
              <a:rPr lang="en-US" sz="1200" b="0" i="0" kern="1200" dirty="0" smtClean="0">
                <a:solidFill>
                  <a:schemeClr val="tx1"/>
                </a:solidFill>
                <a:effectLst/>
                <a:latin typeface="+mn-lt"/>
                <a:ea typeface="+mn-ea"/>
                <a:cs typeface="+mn-cs"/>
              </a:rPr>
              <a:t>a. Prefix has ROA status: VALID (6777:65012)</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b. Prefix has ROA status: INVALID (6777:65022)</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 Prefix has ROA status: UNKNOWN (6777:65023)</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 Prefix is present in an AS's announced AS/AS-SET (6777:65011)</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e. Prefix is not present in an AS's announced AS/AS-SET (6777:65021)</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939EEED-6D92-E849-802F-FB9CDCD2460F}" type="slidenum">
              <a:rPr lang="nl-NL" smtClean="0"/>
              <a:t>2</a:t>
            </a:fld>
            <a:endParaRPr lang="nl-NL"/>
          </a:p>
        </p:txBody>
      </p:sp>
    </p:spTree>
    <p:extLst>
      <p:ext uri="{BB962C8B-B14F-4D97-AF65-F5344CB8AC3E}">
        <p14:creationId xmlns:p14="http://schemas.microsoft.com/office/powerpoint/2010/main" val="31598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After attending yesterday's presentations It's becoming clear to me that most of you present here are aware that the Internet is far from being a perfect place in terms of security and that Internet service providers are confronted daily with prefix </a:t>
            </a:r>
            <a:r>
              <a:rPr lang="en-US" sz="1200" b="0" i="0" kern="1200" dirty="0" err="1" smtClean="0">
                <a:solidFill>
                  <a:schemeClr val="tx1"/>
                </a:solidFill>
                <a:effectLst/>
                <a:latin typeface="+mn-lt"/>
                <a:ea typeface="+mn-ea"/>
                <a:cs typeface="+mn-cs"/>
              </a:rPr>
              <a:t>highjacking</a:t>
            </a:r>
            <a:r>
              <a:rPr lang="en-US" sz="1200" b="0" i="0" kern="1200" dirty="0" smtClean="0">
                <a:solidFill>
                  <a:schemeClr val="tx1"/>
                </a:solidFill>
                <a:effectLst/>
                <a:latin typeface="+mn-lt"/>
                <a:ea typeface="+mn-ea"/>
                <a:cs typeface="+mn-cs"/>
              </a:rPr>
              <a:t>. It's not only our customers that are affected by these events, in fact we're all suffering because of them. Some lose customers, some lose revenue, and some of us loose sleep and gain gray hairs.</a:t>
            </a:r>
          </a:p>
          <a:p>
            <a:endParaRPr lang="en-US" dirty="0" smtClean="0"/>
          </a:p>
          <a:p>
            <a:endParaRPr lang="en-US" dirty="0" smtClean="0"/>
          </a:p>
          <a:p>
            <a:r>
              <a:rPr lang="en-US" dirty="0" smtClean="0"/>
              <a:t>Hijacking</a:t>
            </a:r>
            <a:r>
              <a:rPr lang="en-US" baseline="0" dirty="0" smtClean="0"/>
              <a:t> </a:t>
            </a:r>
            <a:r>
              <a:rPr lang="en-US" dirty="0" smtClean="0"/>
              <a:t>caused by:</a:t>
            </a:r>
          </a:p>
          <a:p>
            <a:r>
              <a:rPr lang="en-US" dirty="0" smtClean="0"/>
              <a:t>1. Misconfiguration</a:t>
            </a:r>
          </a:p>
          <a:p>
            <a:r>
              <a:rPr lang="en-US" dirty="0" smtClean="0"/>
              <a:t>2. Malicious intent</a:t>
            </a:r>
          </a:p>
          <a:p>
            <a:endParaRPr lang="en-US" dirty="0"/>
          </a:p>
        </p:txBody>
      </p:sp>
      <p:sp>
        <p:nvSpPr>
          <p:cNvPr id="4" name="Slide Number Placeholder 3"/>
          <p:cNvSpPr>
            <a:spLocks noGrp="1"/>
          </p:cNvSpPr>
          <p:nvPr>
            <p:ph type="sldNum" sz="quarter" idx="10"/>
          </p:nvPr>
        </p:nvSpPr>
        <p:spPr/>
        <p:txBody>
          <a:bodyPr/>
          <a:lstStyle/>
          <a:p>
            <a:fld id="{C939EEED-6D92-E849-802F-FB9CDCD2460F}"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143602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How does the system work? We basically have  to ways of checking for prefix validity: RPKI and the </a:t>
            </a:r>
            <a:r>
              <a:rPr lang="en-US" sz="1200" b="0" i="0" kern="1200" dirty="0" err="1" smtClean="0">
                <a:solidFill>
                  <a:schemeClr val="tx1"/>
                </a:solidFill>
                <a:effectLst/>
                <a:latin typeface="+mn-lt"/>
                <a:ea typeface="+mn-ea"/>
                <a:cs typeface="+mn-cs"/>
              </a:rPr>
              <a:t>IRRdb</a:t>
            </a:r>
            <a:r>
              <a:rPr lang="en-US" sz="1200" b="0" i="0" kern="1200" dirty="0" smtClean="0">
                <a:solidFill>
                  <a:schemeClr val="tx1"/>
                </a:solidFill>
                <a:effectLst/>
                <a:latin typeface="+mn-lt"/>
                <a:ea typeface="+mn-ea"/>
                <a:cs typeface="+mn-cs"/>
              </a:rPr>
              <a:t>. The BGP router parses each incoming announcement and checks the prefix against the ROA entries for RPKI or against the "route-object" entries for </a:t>
            </a:r>
            <a:r>
              <a:rPr lang="en-US" sz="1200" b="0" i="0" kern="1200" dirty="0" err="1" smtClean="0">
                <a:solidFill>
                  <a:schemeClr val="tx1"/>
                </a:solidFill>
                <a:effectLst/>
                <a:latin typeface="+mn-lt"/>
                <a:ea typeface="+mn-ea"/>
                <a:cs typeface="+mn-cs"/>
              </a:rPr>
              <a:t>IRRdb</a:t>
            </a:r>
            <a:r>
              <a:rPr lang="en-US" sz="1200" b="0" i="0" kern="1200" dirty="0" smtClean="0">
                <a:solidFill>
                  <a:schemeClr val="tx1"/>
                </a:solidFill>
                <a:effectLst/>
                <a:latin typeface="+mn-lt"/>
                <a:ea typeface="+mn-ea"/>
                <a:cs typeface="+mn-cs"/>
              </a:rPr>
              <a:t>. Depending on the results we tag the prefix with unique BGP communities corresponding to the valid, invalid, or unknown state.</a:t>
            </a:r>
          </a:p>
          <a:p>
            <a:endParaRPr lang="en-US" dirty="0"/>
          </a:p>
        </p:txBody>
      </p:sp>
      <p:sp>
        <p:nvSpPr>
          <p:cNvPr id="4" name="Slide Number Placeholder 3"/>
          <p:cNvSpPr>
            <a:spLocks noGrp="1"/>
          </p:cNvSpPr>
          <p:nvPr>
            <p:ph type="sldNum" sz="quarter" idx="10"/>
          </p:nvPr>
        </p:nvSpPr>
        <p:spPr/>
        <p:txBody>
          <a:bodyPr/>
          <a:lstStyle/>
          <a:p>
            <a:fld id="{C939EEED-6D92-E849-802F-FB9CDCD2460F}" type="slidenum">
              <a:rPr lang="nl-NL" smtClean="0"/>
              <a:t>4</a:t>
            </a:fld>
            <a:endParaRPr lang="nl-NL"/>
          </a:p>
        </p:txBody>
      </p:sp>
    </p:spTree>
    <p:extLst>
      <p:ext uri="{BB962C8B-B14F-4D97-AF65-F5344CB8AC3E}">
        <p14:creationId xmlns:p14="http://schemas.microsoft.com/office/powerpoint/2010/main" val="190019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Apart from the RPKI and </a:t>
            </a:r>
            <a:r>
              <a:rPr lang="en-US" sz="1200" b="0" i="0" kern="1200" dirty="0" err="1" smtClean="0">
                <a:solidFill>
                  <a:schemeClr val="tx1"/>
                </a:solidFill>
                <a:effectLst/>
                <a:latin typeface="+mn-lt"/>
                <a:ea typeface="+mn-ea"/>
                <a:cs typeface="+mn-cs"/>
              </a:rPr>
              <a:t>IRRdb</a:t>
            </a:r>
            <a:r>
              <a:rPr lang="en-US" sz="1200" b="0" i="0" kern="1200" dirty="0" smtClean="0">
                <a:solidFill>
                  <a:schemeClr val="tx1"/>
                </a:solidFill>
                <a:effectLst/>
                <a:latin typeface="+mn-lt"/>
                <a:ea typeface="+mn-ea"/>
                <a:cs typeface="+mn-cs"/>
              </a:rPr>
              <a:t> prefix validation and filtering features, we've added to the Falcons some other exciting ones like: BGP community based routing policies. and per </a:t>
            </a:r>
            <a:r>
              <a:rPr lang="en-US" sz="1200" b="0" i="0" kern="1200" dirty="0" err="1" smtClean="0">
                <a:solidFill>
                  <a:schemeClr val="tx1"/>
                </a:solidFill>
                <a:effectLst/>
                <a:latin typeface="+mn-lt"/>
                <a:ea typeface="+mn-ea"/>
                <a:cs typeface="+mn-cs"/>
              </a:rPr>
              <a:t>neighbour</a:t>
            </a:r>
            <a:r>
              <a:rPr lang="en-US" sz="1200" b="0" i="0" kern="1200" dirty="0" smtClean="0">
                <a:solidFill>
                  <a:schemeClr val="tx1"/>
                </a:solidFill>
                <a:effectLst/>
                <a:latin typeface="+mn-lt"/>
                <a:ea typeface="+mn-ea"/>
                <a:cs typeface="+mn-cs"/>
              </a:rPr>
              <a:t> AS-PATH prepending .</a:t>
            </a:r>
          </a:p>
          <a:p>
            <a:endParaRPr lang="en-US" dirty="0" smtClean="0">
              <a:effectLst/>
            </a:endParaRPr>
          </a:p>
          <a:p>
            <a:endParaRPr lang="en-US" dirty="0" smtClean="0">
              <a:effectLst/>
            </a:endParaRPr>
          </a:p>
          <a:p>
            <a:endParaRPr lang="en-US" dirty="0" smtClean="0">
              <a:effectLst/>
            </a:endParaRPr>
          </a:p>
          <a:p>
            <a:r>
              <a:rPr lang="en-US" dirty="0" smtClean="0">
                <a:effectLst/>
              </a:rPr>
              <a:t>AS-Path </a:t>
            </a:r>
            <a:r>
              <a:rPr lang="en-US" dirty="0" smtClean="0">
                <a:effectLst/>
              </a:rPr>
              <a:t>prepending can be done via the Falcon class Route Servers by tagging prefixes:</a:t>
            </a:r>
          </a:p>
          <a:p>
            <a:r>
              <a:rPr lang="en-US" dirty="0" smtClean="0">
                <a:effectLst/>
              </a:rPr>
              <a:t>a. using </a:t>
            </a:r>
            <a:r>
              <a:rPr lang="en-US" b="1" dirty="0" smtClean="0">
                <a:effectLst/>
              </a:rPr>
              <a:t>6777:65501</a:t>
            </a:r>
            <a:r>
              <a:rPr lang="en-US" dirty="0" smtClean="0">
                <a:effectLst/>
              </a:rPr>
              <a:t>, to prepend the customer AS once (e.g. 1200:65501)</a:t>
            </a:r>
            <a:br>
              <a:rPr lang="en-US" dirty="0" smtClean="0">
                <a:effectLst/>
              </a:rPr>
            </a:br>
            <a:r>
              <a:rPr lang="en-US" dirty="0" smtClean="0">
                <a:effectLst/>
              </a:rPr>
              <a:t>b. using </a:t>
            </a:r>
            <a:r>
              <a:rPr lang="en-US" b="1" dirty="0" smtClean="0">
                <a:effectLst/>
              </a:rPr>
              <a:t>6777:65502</a:t>
            </a:r>
            <a:r>
              <a:rPr lang="en-US" dirty="0" smtClean="0">
                <a:effectLst/>
              </a:rPr>
              <a:t>, to prepend the customer AS twice (e.g. 1200:65502)</a:t>
            </a:r>
            <a:br>
              <a:rPr lang="en-US" dirty="0" smtClean="0">
                <a:effectLst/>
              </a:rPr>
            </a:br>
            <a:r>
              <a:rPr lang="en-US" dirty="0" smtClean="0">
                <a:effectLst/>
              </a:rPr>
              <a:t>c. using </a:t>
            </a:r>
            <a:r>
              <a:rPr lang="en-US" b="1" dirty="0" smtClean="0">
                <a:effectLst/>
              </a:rPr>
              <a:t>6777:65503</a:t>
            </a:r>
            <a:r>
              <a:rPr lang="en-US" dirty="0" smtClean="0">
                <a:effectLst/>
              </a:rPr>
              <a:t>, to prepend the customer AS thrice (e.g. 1200:65503)</a:t>
            </a:r>
          </a:p>
          <a:p>
            <a:r>
              <a:rPr lang="en-US" sz="1200" b="0" i="0" kern="1200" dirty="0" smtClean="0">
                <a:solidFill>
                  <a:schemeClr val="tx1"/>
                </a:solidFill>
                <a:effectLst/>
                <a:latin typeface="+mn-lt"/>
                <a:ea typeface="+mn-ea"/>
                <a:cs typeface="+mn-cs"/>
              </a:rPr>
              <a:t>Path hiding should not be a problem, as we are  employing the BIRD “secondary” configuration option.</a:t>
            </a:r>
          </a:p>
          <a:p>
            <a:r>
              <a:rPr lang="en-US" dirty="0" smtClean="0">
                <a:effectLst/>
              </a:rPr>
              <a:t/>
            </a:r>
            <a:br>
              <a:rPr lang="en-US" dirty="0" smtClean="0">
                <a:effectLst/>
              </a:rPr>
            </a:b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FCE06C3-5617-2647-BAE7-DAC30648443C}" type="slidenum">
              <a:rPr lang="en-US" smtClean="0"/>
              <a:t>5</a:t>
            </a:fld>
            <a:endParaRPr lang="en-US"/>
          </a:p>
        </p:txBody>
      </p:sp>
    </p:spTree>
    <p:extLst>
      <p:ext uri="{BB962C8B-B14F-4D97-AF65-F5344CB8AC3E}">
        <p14:creationId xmlns:p14="http://schemas.microsoft.com/office/powerpoint/2010/main" val="49886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In order to peer with the Falcons our members and customers just need to login into the </a:t>
            </a:r>
            <a:r>
              <a:rPr lang="en-US" sz="1200" b="0" i="0" kern="1200" dirty="0" err="1" smtClean="0">
                <a:solidFill>
                  <a:schemeClr val="tx1"/>
                </a:solidFill>
                <a:effectLst/>
                <a:latin typeface="+mn-lt"/>
                <a:ea typeface="+mn-ea"/>
                <a:cs typeface="+mn-cs"/>
              </a:rPr>
              <a:t>my.ams</a:t>
            </a:r>
            <a:r>
              <a:rPr lang="en-US" sz="1200" b="0" i="0" kern="1200" dirty="0" smtClean="0">
                <a:solidFill>
                  <a:schemeClr val="tx1"/>
                </a:solidFill>
                <a:effectLst/>
                <a:latin typeface="+mn-lt"/>
                <a:ea typeface="+mn-ea"/>
                <a:cs typeface="+mn-cs"/>
              </a:rPr>
              <a:t>-ix portal, scroll down to the IP configuration section then click the "Enable Falcon peering" button.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E06C3-5617-2647-BAE7-DAC30648443C}" type="slidenum">
              <a:rPr lang="en-US" smtClean="0"/>
              <a:t>6</a:t>
            </a:fld>
            <a:endParaRPr lang="en-US"/>
          </a:p>
        </p:txBody>
      </p:sp>
    </p:spTree>
    <p:extLst>
      <p:ext uri="{BB962C8B-B14F-4D97-AF65-F5344CB8AC3E}">
        <p14:creationId xmlns:p14="http://schemas.microsoft.com/office/powerpoint/2010/main" val="127069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After this you're </a:t>
            </a:r>
            <a:r>
              <a:rPr lang="en-US" sz="1200" b="0" i="0" kern="1200" dirty="0" err="1" smtClean="0">
                <a:solidFill>
                  <a:schemeClr val="tx1"/>
                </a:solidFill>
                <a:effectLst/>
                <a:latin typeface="+mn-lt"/>
                <a:ea typeface="+mn-ea"/>
                <a:cs typeface="+mn-cs"/>
              </a:rPr>
              <a:t>gonna</a:t>
            </a:r>
            <a:r>
              <a:rPr lang="en-US" sz="1200" b="0" i="0" kern="1200" dirty="0" smtClean="0">
                <a:solidFill>
                  <a:schemeClr val="tx1"/>
                </a:solidFill>
                <a:effectLst/>
                <a:latin typeface="+mn-lt"/>
                <a:ea typeface="+mn-ea"/>
                <a:cs typeface="+mn-cs"/>
              </a:rPr>
              <a:t> be presented with a dropdown menu from were you can choose to receive only valid prefixes filtered by either the RPKI or </a:t>
            </a:r>
            <a:r>
              <a:rPr lang="en-US" sz="1200" b="0" i="0" kern="1200" dirty="0" err="1" smtClean="0">
                <a:solidFill>
                  <a:schemeClr val="tx1"/>
                </a:solidFill>
                <a:effectLst/>
                <a:latin typeface="+mn-lt"/>
                <a:ea typeface="+mn-ea"/>
                <a:cs typeface="+mn-cs"/>
              </a:rPr>
              <a:t>IRRdb</a:t>
            </a:r>
            <a:r>
              <a:rPr lang="en-US" sz="1200" b="0" i="0" kern="1200" dirty="0" smtClean="0">
                <a:solidFill>
                  <a:schemeClr val="tx1"/>
                </a:solidFill>
                <a:effectLst/>
                <a:latin typeface="+mn-lt"/>
                <a:ea typeface="+mn-ea"/>
                <a:cs typeface="+mn-cs"/>
              </a:rPr>
              <a:t> info or both.  And if you  fancy  doing the filtering yourself,  select No prefix filtering, just tagging and the Falcon will send you everything tagged with communities.</a:t>
            </a:r>
          </a:p>
          <a:p>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 Offer more control with regards to prefixes announced to peers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Customers will be able to choose between four options in the </a:t>
            </a:r>
            <a:r>
              <a:rPr lang="en-US" sz="1200" b="0" i="0" u="none" strike="noStrike" kern="1200" dirty="0" smtClean="0">
                <a:solidFill>
                  <a:schemeClr val="tx1"/>
                </a:solidFill>
                <a:effectLst/>
                <a:latin typeface="+mn-lt"/>
                <a:ea typeface="+mn-ea"/>
                <a:cs typeface="+mn-cs"/>
                <a:hlinkClick r:id="rId3" tooltip="https://my.ams-ix.net"/>
              </a:rPr>
              <a:t>AMS-IX customer portal</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applicable to announcements received via the Falcon class Route Servers:</a:t>
            </a:r>
          </a:p>
          <a:p>
            <a:r>
              <a:rPr lang="en-US" sz="1200" b="0" i="0" kern="1200" dirty="0" smtClean="0">
                <a:solidFill>
                  <a:schemeClr val="tx1"/>
                </a:solidFill>
                <a:effectLst/>
                <a:latin typeface="+mn-lt"/>
                <a:ea typeface="+mn-ea"/>
                <a:cs typeface="+mn-cs"/>
              </a:rPr>
              <a:t>a. No filtering applied to announced prefixes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b. Filter prefixes not present in an AS's announced AS/AS-SET (this is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default if no other option has been selected)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 Filter prefixes with ROA status: INVALID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d. Filter prefixes with ROA status: INVALID as well as prefixes not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present in an AS's announced AS/AS-SET (that is, do both b. and c.)</a:t>
            </a:r>
          </a:p>
          <a:p>
            <a:endParaRPr lang="en-US" dirty="0"/>
          </a:p>
        </p:txBody>
      </p:sp>
      <p:sp>
        <p:nvSpPr>
          <p:cNvPr id="4" name="Slide Number Placeholder 3"/>
          <p:cNvSpPr>
            <a:spLocks noGrp="1"/>
          </p:cNvSpPr>
          <p:nvPr>
            <p:ph type="sldNum" sz="quarter" idx="10"/>
          </p:nvPr>
        </p:nvSpPr>
        <p:spPr/>
        <p:txBody>
          <a:bodyPr/>
          <a:lstStyle/>
          <a:p>
            <a:fld id="{9FCE06C3-5617-2647-BAE7-DAC30648443C}" type="slidenum">
              <a:rPr lang="en-US" smtClean="0"/>
              <a:t>7</a:t>
            </a:fld>
            <a:endParaRPr lang="en-US"/>
          </a:p>
        </p:txBody>
      </p:sp>
    </p:spTree>
    <p:extLst>
      <p:ext uri="{BB962C8B-B14F-4D97-AF65-F5344CB8AC3E}">
        <p14:creationId xmlns:p14="http://schemas.microsoft.com/office/powerpoint/2010/main" val="37355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Falcons have been up and running for the past 2 and a half months and by now we have 35 active peers and a total of roughly  1600 prefixes. As you can see on the pie chart the RPKI adoption is quite low: less than 6% of the advertised prefixes have ROA entries and about 1% of them are invalid. On the </a:t>
            </a:r>
            <a:r>
              <a:rPr lang="en-US" sz="1200" b="0" i="0" kern="1200" dirty="0" err="1" smtClean="0">
                <a:solidFill>
                  <a:schemeClr val="tx1"/>
                </a:solidFill>
                <a:effectLst/>
                <a:latin typeface="+mn-lt"/>
                <a:ea typeface="+mn-ea"/>
                <a:cs typeface="+mn-cs"/>
              </a:rPr>
              <a:t>IRRdb</a:t>
            </a:r>
            <a:r>
              <a:rPr lang="en-US" sz="1200" b="0" i="0" kern="1200" dirty="0" smtClean="0">
                <a:solidFill>
                  <a:schemeClr val="tx1"/>
                </a:solidFill>
                <a:effectLst/>
                <a:latin typeface="+mn-lt"/>
                <a:ea typeface="+mn-ea"/>
                <a:cs typeface="+mn-cs"/>
              </a:rPr>
              <a:t> side things are looking a bit better: roughly 70 percent of the prefixes are valid.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Helvetica" charset="0"/>
              <a:ea typeface="Helvetica" charset="0"/>
              <a:cs typeface="Helvetica"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Helvetica" charset="0"/>
              <a:ea typeface="Helvetica" charset="0"/>
              <a:cs typeface="Helvetica"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Helvetica" charset="0"/>
              <a:ea typeface="Helvetica" charset="0"/>
              <a:cs typeface="Helvetica"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charset="0"/>
                <a:ea typeface="Helvetica" charset="0"/>
                <a:cs typeface="Helvetica" charset="0"/>
              </a:rPr>
              <a:t>Prefixes</a:t>
            </a:r>
            <a:r>
              <a:rPr lang="en-US" sz="1200" dirty="0" smtClean="0">
                <a:latin typeface="Helvetica" charset="0"/>
                <a:ea typeface="Helvetica" charset="0"/>
                <a:cs typeface="Helvetica" charset="0"/>
              </a:rPr>
              <a:t>:       1631</a:t>
            </a:r>
          </a:p>
          <a:p>
            <a:r>
              <a:rPr lang="en-US" dirty="0" smtClean="0"/>
              <a:t>Active peers: 35</a:t>
            </a:r>
          </a:p>
          <a:p>
            <a:endParaRPr lang="en-US" dirty="0" smtClean="0"/>
          </a:p>
          <a:p>
            <a:r>
              <a:rPr lang="en-US" dirty="0" err="1" smtClean="0"/>
              <a:t>IRRdb</a:t>
            </a:r>
            <a:r>
              <a:rPr lang="en-US" dirty="0" smtClean="0"/>
              <a:t> Valid:   1164</a:t>
            </a:r>
          </a:p>
          <a:p>
            <a:r>
              <a:rPr lang="en-US" dirty="0" err="1" smtClean="0"/>
              <a:t>IRRdb</a:t>
            </a:r>
            <a:r>
              <a:rPr lang="en-US" dirty="0" smtClean="0"/>
              <a:t> Invalid: 467</a:t>
            </a:r>
          </a:p>
          <a:p>
            <a:endParaRPr lang="en-US" dirty="0" smtClean="0"/>
          </a:p>
          <a:p>
            <a:r>
              <a:rPr lang="en-US" dirty="0" smtClean="0"/>
              <a:t>ROA Valid:         92</a:t>
            </a:r>
          </a:p>
          <a:p>
            <a:r>
              <a:rPr lang="en-US" dirty="0" smtClean="0"/>
              <a:t>ROA Invalid:      15</a:t>
            </a:r>
          </a:p>
          <a:p>
            <a:r>
              <a:rPr lang="en-US" dirty="0" smtClean="0"/>
              <a:t>ROA Unknown: 1524</a:t>
            </a:r>
          </a:p>
          <a:p>
            <a:endParaRPr lang="en-US" dirty="0"/>
          </a:p>
        </p:txBody>
      </p:sp>
      <p:sp>
        <p:nvSpPr>
          <p:cNvPr id="4" name="Slide Number Placeholder 3"/>
          <p:cNvSpPr>
            <a:spLocks noGrp="1"/>
          </p:cNvSpPr>
          <p:nvPr>
            <p:ph type="sldNum" sz="quarter" idx="10"/>
          </p:nvPr>
        </p:nvSpPr>
        <p:spPr/>
        <p:txBody>
          <a:bodyPr/>
          <a:lstStyle/>
          <a:p>
            <a:fld id="{9FCE06C3-5617-2647-BAE7-DAC30648443C}" type="slidenum">
              <a:rPr lang="en-US" smtClean="0"/>
              <a:t>8</a:t>
            </a:fld>
            <a:endParaRPr lang="en-US"/>
          </a:p>
        </p:txBody>
      </p:sp>
    </p:spTree>
    <p:extLst>
      <p:ext uri="{BB962C8B-B14F-4D97-AF65-F5344CB8AC3E}">
        <p14:creationId xmlns:p14="http://schemas.microsoft.com/office/powerpoint/2010/main" val="4014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smtClean="0">
                <a:solidFill>
                  <a:schemeClr val="tx1"/>
                </a:solidFill>
                <a:effectLst/>
                <a:latin typeface="+mn-lt"/>
                <a:ea typeface="+mn-ea"/>
                <a:cs typeface="+mn-cs"/>
              </a:rPr>
              <a:t>What do we want to accomplish with this?  If you are a service provider and want to implement RPKI you would need to do some,   or all of the following: install and run a RPKI validator instance, upgrade your equipment to a recent software version and rethink your routing  policy configuration.  </a:t>
            </a:r>
          </a:p>
          <a:p>
            <a:r>
              <a:rPr lang="en-US" sz="1200" kern="1200" dirty="0" smtClean="0">
                <a:solidFill>
                  <a:schemeClr val="tx1"/>
                </a:solidFill>
                <a:effectLst/>
                <a:latin typeface="+mn-lt"/>
                <a:ea typeface="+mn-ea"/>
                <a:cs typeface="+mn-cs"/>
              </a:rPr>
              <a:t>Cisco IOS – solid in 15.2 –  Cisco IOS/XR – shipped in 4.3.2 –  Juniper – shipped in 12.2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E06C3-5617-2647-BAE7-DAC30648443C}" type="slidenum">
              <a:rPr lang="en-US" smtClean="0"/>
              <a:t>9</a:t>
            </a:fld>
            <a:endParaRPr lang="en-US"/>
          </a:p>
        </p:txBody>
      </p:sp>
    </p:spTree>
    <p:extLst>
      <p:ext uri="{BB962C8B-B14F-4D97-AF65-F5344CB8AC3E}">
        <p14:creationId xmlns:p14="http://schemas.microsoft.com/office/powerpoint/2010/main" val="80899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50898"/>
            <a:ext cx="10972800" cy="1340725"/>
          </a:xfrm>
        </p:spPr>
        <p:txBody>
          <a:bodyPr/>
          <a:lstStyle>
            <a:lvl1pPr algn="ctr">
              <a:defRPr>
                <a:solidFill>
                  <a:srgbClr val="000000"/>
                </a:solidFill>
              </a:defRPr>
            </a:lvl1pPr>
          </a:lstStyle>
          <a:p>
            <a:r>
              <a:rPr lang="nl-NL" dirty="0" smtClean="0"/>
              <a:t>Titelstijl van model bewerken</a:t>
            </a:r>
            <a:endParaRPr lang="en-US" dirty="0"/>
          </a:p>
        </p:txBody>
      </p:sp>
      <p:sp>
        <p:nvSpPr>
          <p:cNvPr id="3" name="Subtitle 2"/>
          <p:cNvSpPr>
            <a:spLocks noGrp="1"/>
          </p:cNvSpPr>
          <p:nvPr>
            <p:ph type="subTitle" idx="1"/>
          </p:nvPr>
        </p:nvSpPr>
        <p:spPr>
          <a:xfrm>
            <a:off x="1828800" y="5090758"/>
            <a:ext cx="8534400" cy="1015001"/>
          </a:xfrm>
        </p:spPr>
        <p:txBody>
          <a:bodyPr>
            <a:normAutofit/>
          </a:bodyPr>
          <a:lstStyle>
            <a:lvl1pPr marL="0" indent="0" algn="ctr">
              <a:buNone/>
              <a:defRPr sz="3333">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smtClean="0"/>
              <a:t>Klik om de titelstijl van het model te bewerken</a:t>
            </a:r>
            <a:endParaRPr lang="en-US" dirty="0"/>
          </a:p>
        </p:txBody>
      </p:sp>
      <p:sp>
        <p:nvSpPr>
          <p:cNvPr id="4" name="Date Placeholder 3"/>
          <p:cNvSpPr>
            <a:spLocks noGrp="1"/>
          </p:cNvSpPr>
          <p:nvPr>
            <p:ph type="dt" sz="half" idx="10"/>
          </p:nvPr>
        </p:nvSpPr>
        <p:spPr/>
        <p:txBody>
          <a:bodyPr/>
          <a:lstStyle/>
          <a:p>
            <a:fld id="{864C8BAC-4328-7E48-8C78-1D68A2E4F9F0}" type="datetime1">
              <a:rPr lang="nl-NL" smtClean="0">
                <a:solidFill>
                  <a:prstClr val="black">
                    <a:tint val="75000"/>
                  </a:prstClr>
                </a:solidFill>
              </a:rPr>
              <a:pPr/>
              <a:t>15-11-15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1417639"/>
            <a:ext cx="10972800" cy="1143000"/>
          </a:xfrm>
        </p:spPr>
        <p:txBody>
          <a:bodyPr anchor="t" anchorCtr="0"/>
          <a:lstStyle>
            <a:lvl1pPr algn="l">
              <a:defRPr b="1" i="0">
                <a:solidFill>
                  <a:schemeClr val="tx2"/>
                </a:solidFill>
              </a:defRPr>
            </a:lvl1p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86A21570-9B84-5340-BD3F-D4AE5021A1AB}" type="datetime1">
              <a:rPr lang="nl-NL" smtClean="0">
                <a:solidFill>
                  <a:prstClr val="black">
                    <a:tint val="75000"/>
                  </a:prstClr>
                </a:solidFill>
              </a:rPr>
              <a:pPr/>
              <a:t>15-11-15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8A171-3C94-4D41-8D08-7011A8E3CF15}" type="datetime1">
              <a:rPr lang="nl-NL" smtClean="0">
                <a:solidFill>
                  <a:prstClr val="black">
                    <a:tint val="75000"/>
                  </a:prstClr>
                </a:solidFill>
              </a:rPr>
              <a:pPr/>
              <a:t>15-11-15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56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241B5C1E-4ACF-DA4C-898F-7F5C5D99DC09}" type="datetime1">
              <a:rPr lang="nl-NL" smtClean="0">
                <a:solidFill>
                  <a:prstClr val="black">
                    <a:tint val="75000"/>
                  </a:prstClr>
                </a:solidFill>
              </a:rPr>
              <a:pPr/>
              <a:t>15-11-15</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1417639"/>
            <a:ext cx="10972800" cy="1143000"/>
          </a:xfrm>
        </p:spPr>
        <p:txBody>
          <a:bodyPr anchor="t" anchorCtr="0"/>
          <a:lstStyle>
            <a:lvl1pPr algn="l">
              <a:defRPr b="1" i="0">
                <a:solidFill>
                  <a:schemeClr val="tx2"/>
                </a:solidFill>
              </a:defRPr>
            </a:lvl1pPr>
          </a:lstStyle>
          <a:p>
            <a:r>
              <a:rPr lang="nl-NL" dirty="0" smtClean="0"/>
              <a:t>Titelstijl van model bewerken</a:t>
            </a:r>
            <a:endParaRPr lang="en-US" dirty="0"/>
          </a:p>
        </p:txBody>
      </p:sp>
      <p:sp>
        <p:nvSpPr>
          <p:cNvPr id="7" name="Content Placeholder 2"/>
          <p:cNvSpPr>
            <a:spLocks noGrp="1"/>
          </p:cNvSpPr>
          <p:nvPr>
            <p:ph idx="1"/>
          </p:nvPr>
        </p:nvSpPr>
        <p:spPr>
          <a:xfrm>
            <a:off x="609600" y="2569396"/>
            <a:ext cx="10972800" cy="3622949"/>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77741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0" y="1417639"/>
            <a:ext cx="10972800" cy="1143000"/>
          </a:xfrm>
        </p:spPr>
        <p:txBody>
          <a:bodyPr anchor="t" anchorCtr="0"/>
          <a:lstStyle>
            <a:lvl1pPr algn="l">
              <a:defRPr b="1" i="0">
                <a:solidFill>
                  <a:schemeClr val="tx2"/>
                </a:solidFill>
              </a:defRPr>
            </a:lvl1pPr>
          </a:lstStyle>
          <a:p>
            <a:r>
              <a:rPr lang="nl-NL" dirty="0" smtClean="0"/>
              <a:t>Titelstijl van model bewerken</a:t>
            </a:r>
            <a:endParaRPr lang="en-US" dirty="0"/>
          </a:p>
        </p:txBody>
      </p:sp>
      <p:sp>
        <p:nvSpPr>
          <p:cNvPr id="3" name="Content Placeholder 2"/>
          <p:cNvSpPr>
            <a:spLocks noGrp="1"/>
          </p:cNvSpPr>
          <p:nvPr>
            <p:ph idx="1"/>
          </p:nvPr>
        </p:nvSpPr>
        <p:spPr>
          <a:xfrm>
            <a:off x="609600" y="2569396"/>
            <a:ext cx="10972800" cy="3622949"/>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B9C7E85-C9DD-BF4C-AF7D-A76BDFA215A8}" type="datetime1">
              <a:rPr lang="nl-NL" smtClean="0">
                <a:solidFill>
                  <a:prstClr val="black">
                    <a:tint val="75000"/>
                  </a:prstClr>
                </a:solidFill>
              </a:rPr>
              <a:pPr/>
              <a:t>15-11-15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5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609600" y="1417639"/>
            <a:ext cx="10972800" cy="1143000"/>
          </a:xfrm>
        </p:spPr>
        <p:txBody>
          <a:bodyPr anchor="t" anchorCtr="0"/>
          <a:lstStyle>
            <a:lvl1pPr algn="l">
              <a:defRPr b="1" i="0">
                <a:solidFill>
                  <a:schemeClr val="tx2"/>
                </a:solidFill>
              </a:defRPr>
            </a:lvl1pPr>
          </a:lstStyle>
          <a:p>
            <a:r>
              <a:rPr lang="nl-NL" smtClean="0"/>
              <a:t>Titelstijl van model bewerken</a:t>
            </a:r>
            <a:endParaRPr lang="en-US" dirty="0"/>
          </a:p>
        </p:txBody>
      </p:sp>
      <p:sp>
        <p:nvSpPr>
          <p:cNvPr id="3" name="Content Placeholder 2"/>
          <p:cNvSpPr>
            <a:spLocks noGrp="1"/>
          </p:cNvSpPr>
          <p:nvPr>
            <p:ph sz="half" idx="1"/>
          </p:nvPr>
        </p:nvSpPr>
        <p:spPr>
          <a:xfrm>
            <a:off x="609600" y="2560639"/>
            <a:ext cx="5384800" cy="35655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97600" y="2560639"/>
            <a:ext cx="5384800" cy="35655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FBB0E596-28FE-0840-9DB3-EE5A9163D12C}" type="datetime1">
              <a:rPr lang="nl-NL" smtClean="0">
                <a:solidFill>
                  <a:prstClr val="black">
                    <a:tint val="75000"/>
                  </a:prstClr>
                </a:solidFill>
              </a:rPr>
              <a:pPr/>
              <a:t>15-11-15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86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1417639"/>
            <a:ext cx="10972800" cy="1143000"/>
          </a:xfrm>
        </p:spPr>
        <p:txBody>
          <a:bodyPr anchor="t" anchorCtr="0"/>
          <a:lstStyle>
            <a:lvl1pPr algn="l">
              <a:defRPr b="1" i="0">
                <a:solidFill>
                  <a:schemeClr val="tx2"/>
                </a:solidFill>
              </a:defRPr>
            </a:lvl1p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86A21570-9B84-5340-BD3F-D4AE5021A1AB}" type="datetime1">
              <a:rPr lang="nl-NL" smtClean="0">
                <a:solidFill>
                  <a:prstClr val="black">
                    <a:tint val="75000"/>
                  </a:prstClr>
                </a:solidFill>
              </a:rPr>
              <a:pPr/>
              <a:t>15-11-15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60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8A171-3C94-4D41-8D08-7011A8E3CF15}" type="datetime1">
              <a:rPr lang="nl-NL" smtClean="0">
                <a:solidFill>
                  <a:prstClr val="black">
                    <a:tint val="75000"/>
                  </a:prstClr>
                </a:solidFill>
              </a:rPr>
              <a:pPr/>
              <a:t>15-11-15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93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241B5C1E-4ACF-DA4C-898F-7F5C5D99DC09}" type="datetime1">
              <a:rPr lang="nl-NL" smtClean="0">
                <a:solidFill>
                  <a:prstClr val="black">
                    <a:tint val="75000"/>
                  </a:prstClr>
                </a:solidFill>
              </a:rPr>
              <a:pPr/>
              <a:t>15-11-15</a:t>
            </a:fld>
            <a:endParaRPr lang="en-US">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en-US">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1417639"/>
            <a:ext cx="10972800" cy="1143000"/>
          </a:xfrm>
        </p:spPr>
        <p:txBody>
          <a:bodyPr anchor="t" anchorCtr="0"/>
          <a:lstStyle>
            <a:lvl1pPr algn="l">
              <a:defRPr b="1" i="0">
                <a:solidFill>
                  <a:schemeClr val="tx2"/>
                </a:solidFill>
              </a:defRPr>
            </a:lvl1pPr>
          </a:lstStyle>
          <a:p>
            <a:r>
              <a:rPr lang="nl-NL" dirty="0" smtClean="0"/>
              <a:t>Titelstijl van model bewerken</a:t>
            </a:r>
            <a:endParaRPr lang="en-US" dirty="0"/>
          </a:p>
        </p:txBody>
      </p:sp>
      <p:sp>
        <p:nvSpPr>
          <p:cNvPr id="7" name="Content Placeholder 2"/>
          <p:cNvSpPr>
            <a:spLocks noGrp="1"/>
          </p:cNvSpPr>
          <p:nvPr>
            <p:ph idx="1"/>
          </p:nvPr>
        </p:nvSpPr>
        <p:spPr>
          <a:xfrm>
            <a:off x="609600" y="2569396"/>
            <a:ext cx="10972800" cy="3622949"/>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100021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50898"/>
            <a:ext cx="10972800" cy="1340725"/>
          </a:xfrm>
        </p:spPr>
        <p:txBody>
          <a:bodyPr/>
          <a:lstStyle>
            <a:lvl1pPr algn="ctr">
              <a:defRPr>
                <a:solidFill>
                  <a:srgbClr val="000000"/>
                </a:solidFill>
              </a:defRPr>
            </a:lvl1pPr>
          </a:lstStyle>
          <a:p>
            <a:r>
              <a:rPr lang="nl-NL" dirty="0" smtClean="0"/>
              <a:t>Titelstijl van model bewerken</a:t>
            </a:r>
            <a:endParaRPr lang="en-US" dirty="0"/>
          </a:p>
        </p:txBody>
      </p:sp>
      <p:sp>
        <p:nvSpPr>
          <p:cNvPr id="3" name="Subtitle 2"/>
          <p:cNvSpPr>
            <a:spLocks noGrp="1"/>
          </p:cNvSpPr>
          <p:nvPr>
            <p:ph type="subTitle" idx="1"/>
          </p:nvPr>
        </p:nvSpPr>
        <p:spPr>
          <a:xfrm>
            <a:off x="1828800" y="5090758"/>
            <a:ext cx="8534400" cy="1015001"/>
          </a:xfrm>
        </p:spPr>
        <p:txBody>
          <a:bodyPr>
            <a:normAutofit/>
          </a:bodyPr>
          <a:lstStyle>
            <a:lvl1pPr marL="0" indent="0" algn="ctr">
              <a:buNone/>
              <a:defRPr sz="3333">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smtClean="0"/>
              <a:t>Klik om de titelstijl van het model te bewerken</a:t>
            </a:r>
            <a:endParaRPr lang="en-US" dirty="0"/>
          </a:p>
        </p:txBody>
      </p:sp>
      <p:sp>
        <p:nvSpPr>
          <p:cNvPr id="4" name="Date Placeholder 3"/>
          <p:cNvSpPr>
            <a:spLocks noGrp="1"/>
          </p:cNvSpPr>
          <p:nvPr>
            <p:ph type="dt" sz="half" idx="10"/>
          </p:nvPr>
        </p:nvSpPr>
        <p:spPr/>
        <p:txBody>
          <a:bodyPr/>
          <a:lstStyle/>
          <a:p>
            <a:fld id="{864C8BAC-4328-7E48-8C78-1D68A2E4F9F0}" type="datetime1">
              <a:rPr lang="nl-NL" smtClean="0">
                <a:solidFill>
                  <a:prstClr val="black">
                    <a:tint val="75000"/>
                  </a:prstClr>
                </a:solidFill>
              </a:rPr>
              <a:pPr/>
              <a:t>15-11-15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42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0" y="1417639"/>
            <a:ext cx="10972800" cy="1143000"/>
          </a:xfrm>
        </p:spPr>
        <p:txBody>
          <a:bodyPr anchor="t" anchorCtr="0"/>
          <a:lstStyle>
            <a:lvl1pPr algn="l">
              <a:defRPr b="1" i="0">
                <a:solidFill>
                  <a:schemeClr val="tx2"/>
                </a:solidFill>
              </a:defRPr>
            </a:lvl1pPr>
          </a:lstStyle>
          <a:p>
            <a:r>
              <a:rPr lang="nl-NL" dirty="0" smtClean="0"/>
              <a:t>Titelstijl van model bewerken</a:t>
            </a:r>
            <a:endParaRPr lang="en-US" dirty="0"/>
          </a:p>
        </p:txBody>
      </p:sp>
      <p:sp>
        <p:nvSpPr>
          <p:cNvPr id="3" name="Content Placeholder 2"/>
          <p:cNvSpPr>
            <a:spLocks noGrp="1"/>
          </p:cNvSpPr>
          <p:nvPr>
            <p:ph idx="1"/>
          </p:nvPr>
        </p:nvSpPr>
        <p:spPr>
          <a:xfrm>
            <a:off x="609600" y="2569396"/>
            <a:ext cx="10972800" cy="3622949"/>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B9C7E85-C9DD-BF4C-AF7D-A76BDFA215A8}" type="datetime1">
              <a:rPr lang="nl-NL" smtClean="0">
                <a:solidFill>
                  <a:prstClr val="black">
                    <a:tint val="75000"/>
                  </a:prstClr>
                </a:solidFill>
              </a:rPr>
              <a:pPr/>
              <a:t>15-11-15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56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609600" y="1417639"/>
            <a:ext cx="10972800" cy="1143000"/>
          </a:xfrm>
        </p:spPr>
        <p:txBody>
          <a:bodyPr anchor="t" anchorCtr="0"/>
          <a:lstStyle>
            <a:lvl1pPr algn="l">
              <a:defRPr b="1" i="0">
                <a:solidFill>
                  <a:schemeClr val="tx2"/>
                </a:solidFill>
              </a:defRPr>
            </a:lvl1pPr>
          </a:lstStyle>
          <a:p>
            <a:r>
              <a:rPr lang="nl-NL" smtClean="0"/>
              <a:t>Titelstijl van model bewerken</a:t>
            </a:r>
            <a:endParaRPr lang="en-US" dirty="0"/>
          </a:p>
        </p:txBody>
      </p:sp>
      <p:sp>
        <p:nvSpPr>
          <p:cNvPr id="3" name="Content Placeholder 2"/>
          <p:cNvSpPr>
            <a:spLocks noGrp="1"/>
          </p:cNvSpPr>
          <p:nvPr>
            <p:ph sz="half" idx="1"/>
          </p:nvPr>
        </p:nvSpPr>
        <p:spPr>
          <a:xfrm>
            <a:off x="609600" y="2560639"/>
            <a:ext cx="5384800" cy="35655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97600" y="2560639"/>
            <a:ext cx="5384800" cy="35655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FBB0E596-28FE-0840-9DB3-EE5A9163D12C}" type="datetime1">
              <a:rPr lang="nl-NL" smtClean="0">
                <a:solidFill>
                  <a:prstClr val="black">
                    <a:tint val="75000"/>
                  </a:prstClr>
                </a:solidFill>
              </a:rPr>
              <a:pPr/>
              <a:t>15-11-15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761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8"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2000"/>
            <a:ext cx="10972800" cy="1143000"/>
          </a:xfrm>
          <a:prstGeom prst="rect">
            <a:avLst/>
          </a:prstGeom>
        </p:spPr>
        <p:txBody>
          <a:bodyPr vert="horz" lIns="91440" tIns="45720" rIns="91440" bIns="45720" rtlCol="0" anchor="t" anchorCtr="0">
            <a:normAutofit/>
          </a:bodyPr>
          <a:lstStyle/>
          <a:p>
            <a:r>
              <a:rPr lang="nl-NL" dirty="0" smtClean="0"/>
              <a:t>Titelstijl van model bewerken</a:t>
            </a:r>
            <a:endParaRPr lang="en-US" dirty="0"/>
          </a:p>
        </p:txBody>
      </p:sp>
      <p:sp>
        <p:nvSpPr>
          <p:cNvPr id="3" name="Text Placeholder 2"/>
          <p:cNvSpPr>
            <a:spLocks noGrp="1"/>
          </p:cNvSpPr>
          <p:nvPr>
            <p:ph type="body" idx="1"/>
          </p:nvPr>
        </p:nvSpPr>
        <p:spPr>
          <a:xfrm>
            <a:off x="609600" y="2555001"/>
            <a:ext cx="10972800" cy="35711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241B5C1E-4ACF-DA4C-898F-7F5C5D99DC09}" type="datetime1">
              <a:rPr lang="nl-NL" smtClean="0">
                <a:solidFill>
                  <a:prstClr val="black">
                    <a:tint val="75000"/>
                  </a:prstClr>
                </a:solidFill>
              </a:rPr>
              <a:pPr defTabSz="609585"/>
              <a:t>15-11-15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2066355A-084C-D24E-9AD2-7E4FC41EA627}"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3844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l" defTabSz="609585" rtl="0" eaLnBrk="1" latinLnBrk="0" hangingPunct="1">
        <a:spcBef>
          <a:spcPct val="0"/>
        </a:spcBef>
        <a:buNone/>
        <a:defRPr sz="4667" b="1" i="0" kern="1200">
          <a:solidFill>
            <a:srgbClr val="000000"/>
          </a:solidFill>
          <a:latin typeface="Helvetica"/>
          <a:ea typeface="+mj-ea"/>
          <a:cs typeface="+mj-cs"/>
        </a:defRPr>
      </a:lvl1pPr>
    </p:titleStyle>
    <p:bodyStyle>
      <a:lvl1pPr marL="457189" indent="-457189" algn="l" defTabSz="609585" rtl="0" eaLnBrk="1" latinLnBrk="0" hangingPunct="1">
        <a:spcBef>
          <a:spcPct val="20000"/>
        </a:spcBef>
        <a:buFont typeface="Arial"/>
        <a:buChar char="•"/>
        <a:defRPr sz="3733" kern="1200">
          <a:solidFill>
            <a:srgbClr val="000000"/>
          </a:solidFill>
          <a:latin typeface="Helvetica"/>
          <a:ea typeface="+mn-ea"/>
          <a:cs typeface="+mn-cs"/>
        </a:defRPr>
      </a:lvl1pPr>
      <a:lvl2pPr marL="990575" indent="-380990" algn="l" defTabSz="609585" rtl="0" eaLnBrk="1" latinLnBrk="0" hangingPunct="1">
        <a:spcBef>
          <a:spcPct val="20000"/>
        </a:spcBef>
        <a:buFont typeface="Arial"/>
        <a:buChar char="–"/>
        <a:defRPr sz="3333" kern="1200">
          <a:solidFill>
            <a:srgbClr val="000000"/>
          </a:solidFill>
          <a:latin typeface="Helvetica"/>
          <a:ea typeface="+mn-ea"/>
          <a:cs typeface="+mn-cs"/>
        </a:defRPr>
      </a:lvl2pPr>
      <a:lvl3pPr marL="1523962" indent="-304792" algn="l" defTabSz="609585" rtl="0" eaLnBrk="1" latinLnBrk="0" hangingPunct="1">
        <a:spcBef>
          <a:spcPct val="20000"/>
        </a:spcBef>
        <a:buFont typeface="Arial"/>
        <a:buChar char="•"/>
        <a:defRPr sz="3067" kern="1200">
          <a:solidFill>
            <a:srgbClr val="000000"/>
          </a:solidFill>
          <a:latin typeface="Helvetica"/>
          <a:ea typeface="+mn-ea"/>
          <a:cs typeface="+mn-cs"/>
        </a:defRPr>
      </a:lvl3pPr>
      <a:lvl4pPr marL="2133547" indent="-304792" algn="l" defTabSz="609585" rtl="0" eaLnBrk="1" latinLnBrk="0" hangingPunct="1">
        <a:spcBef>
          <a:spcPct val="20000"/>
        </a:spcBef>
        <a:buFont typeface="Arial"/>
        <a:buChar char="–"/>
        <a:defRPr sz="2667" kern="1200">
          <a:solidFill>
            <a:srgbClr val="000000"/>
          </a:solidFill>
          <a:latin typeface="Helvetica"/>
          <a:ea typeface="+mn-ea"/>
          <a:cs typeface="+mn-cs"/>
        </a:defRPr>
      </a:lvl4pPr>
      <a:lvl5pPr marL="2743131" indent="-304792" algn="l" defTabSz="609585" rtl="0" eaLnBrk="1" latinLnBrk="0" hangingPunct="1">
        <a:spcBef>
          <a:spcPct val="20000"/>
        </a:spcBef>
        <a:buFont typeface="Arial"/>
        <a:buChar char="»"/>
        <a:defRPr sz="2400" kern="1200">
          <a:solidFill>
            <a:srgbClr val="000000"/>
          </a:solidFill>
          <a:latin typeface="Helvetica"/>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2000"/>
            <a:ext cx="10972800" cy="1143000"/>
          </a:xfrm>
          <a:prstGeom prst="rect">
            <a:avLst/>
          </a:prstGeom>
        </p:spPr>
        <p:txBody>
          <a:bodyPr vert="horz" lIns="91440" tIns="45720" rIns="91440" bIns="45720" rtlCol="0" anchor="t" anchorCtr="0">
            <a:normAutofit/>
          </a:bodyPr>
          <a:lstStyle/>
          <a:p>
            <a:r>
              <a:rPr lang="nl-NL" dirty="0" smtClean="0"/>
              <a:t>Titelstijl van model bewerken</a:t>
            </a:r>
            <a:endParaRPr lang="en-US" dirty="0"/>
          </a:p>
        </p:txBody>
      </p:sp>
      <p:sp>
        <p:nvSpPr>
          <p:cNvPr id="3" name="Text Placeholder 2"/>
          <p:cNvSpPr>
            <a:spLocks noGrp="1"/>
          </p:cNvSpPr>
          <p:nvPr>
            <p:ph type="body" idx="1"/>
          </p:nvPr>
        </p:nvSpPr>
        <p:spPr>
          <a:xfrm>
            <a:off x="609600" y="2555001"/>
            <a:ext cx="10972800" cy="35711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241B5C1E-4ACF-DA4C-898F-7F5C5D99DC09}" type="datetime1">
              <a:rPr lang="nl-NL" smtClean="0">
                <a:solidFill>
                  <a:prstClr val="black">
                    <a:tint val="75000"/>
                  </a:prstClr>
                </a:solidFill>
              </a:rPr>
              <a:pPr defTabSz="609585"/>
              <a:t>15-11-15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2066355A-084C-D24E-9AD2-7E4FC41EA627}"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31009098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sldNum="0" hdr="0" ftr="0" dt="0"/>
  <p:txStyles>
    <p:titleStyle>
      <a:lvl1pPr algn="l" defTabSz="609585" rtl="0" eaLnBrk="1" latinLnBrk="0" hangingPunct="1">
        <a:spcBef>
          <a:spcPct val="0"/>
        </a:spcBef>
        <a:buNone/>
        <a:defRPr sz="4667" b="1" i="0" kern="1200">
          <a:solidFill>
            <a:srgbClr val="000000"/>
          </a:solidFill>
          <a:latin typeface="Helvetica"/>
          <a:ea typeface="+mj-ea"/>
          <a:cs typeface="+mj-cs"/>
        </a:defRPr>
      </a:lvl1pPr>
    </p:titleStyle>
    <p:bodyStyle>
      <a:lvl1pPr marL="457189" indent="-457189" algn="l" defTabSz="609585" rtl="0" eaLnBrk="1" latinLnBrk="0" hangingPunct="1">
        <a:spcBef>
          <a:spcPct val="20000"/>
        </a:spcBef>
        <a:buFont typeface="Arial"/>
        <a:buChar char="•"/>
        <a:defRPr sz="3733" kern="1200">
          <a:solidFill>
            <a:srgbClr val="000000"/>
          </a:solidFill>
          <a:latin typeface="Helvetica"/>
          <a:ea typeface="+mn-ea"/>
          <a:cs typeface="+mn-cs"/>
        </a:defRPr>
      </a:lvl1pPr>
      <a:lvl2pPr marL="990575" indent="-380990" algn="l" defTabSz="609585" rtl="0" eaLnBrk="1" latinLnBrk="0" hangingPunct="1">
        <a:spcBef>
          <a:spcPct val="20000"/>
        </a:spcBef>
        <a:buFont typeface="Arial"/>
        <a:buChar char="–"/>
        <a:defRPr sz="3333" kern="1200">
          <a:solidFill>
            <a:srgbClr val="000000"/>
          </a:solidFill>
          <a:latin typeface="Helvetica"/>
          <a:ea typeface="+mn-ea"/>
          <a:cs typeface="+mn-cs"/>
        </a:defRPr>
      </a:lvl2pPr>
      <a:lvl3pPr marL="1523962" indent="-304792" algn="l" defTabSz="609585" rtl="0" eaLnBrk="1" latinLnBrk="0" hangingPunct="1">
        <a:spcBef>
          <a:spcPct val="20000"/>
        </a:spcBef>
        <a:buFont typeface="Arial"/>
        <a:buChar char="•"/>
        <a:defRPr sz="3067" kern="1200">
          <a:solidFill>
            <a:srgbClr val="000000"/>
          </a:solidFill>
          <a:latin typeface="Helvetica"/>
          <a:ea typeface="+mn-ea"/>
          <a:cs typeface="+mn-cs"/>
        </a:defRPr>
      </a:lvl3pPr>
      <a:lvl4pPr marL="2133547" indent="-304792" algn="l" defTabSz="609585" rtl="0" eaLnBrk="1" latinLnBrk="0" hangingPunct="1">
        <a:spcBef>
          <a:spcPct val="20000"/>
        </a:spcBef>
        <a:buFont typeface="Arial"/>
        <a:buChar char="–"/>
        <a:defRPr sz="2667" kern="1200">
          <a:solidFill>
            <a:srgbClr val="000000"/>
          </a:solidFill>
          <a:latin typeface="Helvetica"/>
          <a:ea typeface="+mn-ea"/>
          <a:cs typeface="+mn-cs"/>
        </a:defRPr>
      </a:lvl4pPr>
      <a:lvl5pPr marL="2743131" indent="-304792" algn="l" defTabSz="609585" rtl="0" eaLnBrk="1" latinLnBrk="0" hangingPunct="1">
        <a:spcBef>
          <a:spcPct val="20000"/>
        </a:spcBef>
        <a:buFont typeface="Arial"/>
        <a:buChar char="»"/>
        <a:defRPr sz="2400" kern="1200">
          <a:solidFill>
            <a:srgbClr val="000000"/>
          </a:solidFill>
          <a:latin typeface="Helvetica"/>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iprian.marginean@ams-ix.net" TargetMode="External"/><Relationship Id="rId4" Type="http://schemas.openxmlformats.org/officeDocument/2006/relationships/hyperlink" Target="mailto:aris.lambrianidis@ams-ix.net" TargetMode="External"/><Relationship Id="rId5"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Meet the Falcons</a:t>
            </a:r>
            <a:endParaRPr lang="en-US" dirty="0"/>
          </a:p>
        </p:txBody>
      </p:sp>
      <p:sp>
        <p:nvSpPr>
          <p:cNvPr id="3" name="Subtitle 2"/>
          <p:cNvSpPr>
            <a:spLocks noGrp="1"/>
          </p:cNvSpPr>
          <p:nvPr>
            <p:ph type="subTitle" idx="1"/>
          </p:nvPr>
        </p:nvSpPr>
        <p:spPr>
          <a:xfrm>
            <a:off x="1828800" y="4791623"/>
            <a:ext cx="8534400" cy="1955438"/>
          </a:xfrm>
        </p:spPr>
        <p:txBody>
          <a:bodyPr>
            <a:noAutofit/>
          </a:bodyPr>
          <a:lstStyle/>
          <a:p>
            <a:r>
              <a:rPr lang="nl-NL" sz="2400" dirty="0" err="1" smtClean="0"/>
              <a:t>Ciprian</a:t>
            </a:r>
            <a:r>
              <a:rPr lang="nl-NL" sz="2400" dirty="0" smtClean="0"/>
              <a:t> </a:t>
            </a:r>
            <a:r>
              <a:rPr lang="nl-NL" sz="2400" dirty="0" err="1" smtClean="0"/>
              <a:t>Marginean</a:t>
            </a:r>
            <a:endParaRPr lang="nl-NL" sz="2400" dirty="0"/>
          </a:p>
          <a:p>
            <a:r>
              <a:rPr lang="nl-NL" sz="2400" dirty="0" smtClean="0">
                <a:hlinkClick r:id="rId3"/>
              </a:rPr>
              <a:t>ciprian.marginean@ams-ix.net</a:t>
            </a:r>
            <a:endParaRPr lang="nl-NL" sz="2400" dirty="0" smtClean="0"/>
          </a:p>
          <a:p>
            <a:r>
              <a:rPr lang="nl-NL" sz="2400" dirty="0" err="1" smtClean="0"/>
              <a:t>Aris</a:t>
            </a:r>
            <a:r>
              <a:rPr lang="nl-NL" sz="2400" dirty="0" smtClean="0"/>
              <a:t> </a:t>
            </a:r>
            <a:r>
              <a:rPr lang="nl-NL" sz="2400" dirty="0" err="1"/>
              <a:t>Lambrianidis</a:t>
            </a:r>
            <a:r>
              <a:rPr lang="nl-NL" sz="2400" dirty="0"/>
              <a:t> </a:t>
            </a:r>
          </a:p>
          <a:p>
            <a:r>
              <a:rPr lang="nl-NL" sz="2400" dirty="0">
                <a:hlinkClick r:id="rId4"/>
              </a:rPr>
              <a:t>aris.lambrianidis@ams-ix.net</a:t>
            </a:r>
            <a:endParaRPr lang="nl-NL" sz="2400" dirty="0"/>
          </a:p>
        </p:txBody>
      </p:sp>
      <p:pic>
        <p:nvPicPr>
          <p:cNvPr id="5" name="Picture 4"/>
          <p:cNvPicPr>
            <a:picLocks noChangeAspect="1"/>
          </p:cNvPicPr>
          <p:nvPr/>
        </p:nvPicPr>
        <p:blipFill>
          <a:blip r:embed="rId5"/>
          <a:stretch>
            <a:fillRect/>
          </a:stretch>
        </p:blipFill>
        <p:spPr>
          <a:xfrm>
            <a:off x="9324832" y="111492"/>
            <a:ext cx="2867167" cy="3339406"/>
          </a:xfrm>
          <a:prstGeom prst="rect">
            <a:avLst/>
          </a:prstGeom>
        </p:spPr>
      </p:pic>
    </p:spTree>
    <p:extLst>
      <p:ext uri="{BB962C8B-B14F-4D97-AF65-F5344CB8AC3E}">
        <p14:creationId xmlns:p14="http://schemas.microsoft.com/office/powerpoint/2010/main" val="74120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799" y="1364007"/>
            <a:ext cx="9503610" cy="5349613"/>
          </a:xfrm>
          <a:prstGeom prst="rect">
            <a:avLst/>
          </a:prstGeom>
        </p:spPr>
      </p:pic>
    </p:spTree>
    <p:extLst>
      <p:ext uri="{BB962C8B-B14F-4D97-AF65-F5344CB8AC3E}">
        <p14:creationId xmlns:p14="http://schemas.microsoft.com/office/powerpoint/2010/main" val="30431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575496"/>
            <a:ext cx="10972800" cy="1143000"/>
          </a:xfrm>
        </p:spPr>
        <p:txBody>
          <a:bodyPr/>
          <a:lstStyle/>
          <a:p>
            <a:r>
              <a:rPr lang="en-US" dirty="0" smtClean="0"/>
              <a:t>Key take </a:t>
            </a:r>
            <a:r>
              <a:rPr lang="en-US" dirty="0" err="1" smtClean="0"/>
              <a:t>aways</a:t>
            </a:r>
            <a:r>
              <a:rPr lang="en-US" dirty="0" smtClean="0"/>
              <a:t>?</a:t>
            </a:r>
            <a:endParaRPr lang="en-US" dirty="0"/>
          </a:p>
        </p:txBody>
      </p:sp>
      <p:sp>
        <p:nvSpPr>
          <p:cNvPr id="3" name="Content Placeholder 2"/>
          <p:cNvSpPr>
            <a:spLocks noGrp="1"/>
          </p:cNvSpPr>
          <p:nvPr>
            <p:ph idx="1"/>
          </p:nvPr>
        </p:nvSpPr>
        <p:spPr>
          <a:xfrm>
            <a:off x="546100" y="1718496"/>
            <a:ext cx="10972800" cy="3622949"/>
          </a:xfrm>
        </p:spPr>
        <p:txBody>
          <a:bodyPr>
            <a:normAutofit fontScale="92500"/>
          </a:bodyPr>
          <a:lstStyle/>
          <a:p>
            <a:r>
              <a:rPr lang="en-US" b="1" dirty="0" smtClean="0">
                <a:solidFill>
                  <a:schemeClr val="bg1">
                    <a:lumMod val="65000"/>
                  </a:schemeClr>
                </a:solidFill>
              </a:rPr>
              <a:t>Lower </a:t>
            </a:r>
            <a:r>
              <a:rPr lang="en-US" b="1" dirty="0">
                <a:solidFill>
                  <a:schemeClr val="bg1">
                    <a:lumMod val="65000"/>
                  </a:schemeClr>
                </a:solidFill>
              </a:rPr>
              <a:t>the barrier for customers needing more tools to make security focused </a:t>
            </a:r>
            <a:r>
              <a:rPr lang="en-US" b="1" dirty="0" smtClean="0">
                <a:solidFill>
                  <a:schemeClr val="bg1">
                    <a:lumMod val="65000"/>
                  </a:schemeClr>
                </a:solidFill>
              </a:rPr>
              <a:t>decisions</a:t>
            </a:r>
          </a:p>
          <a:p>
            <a:r>
              <a:rPr lang="en-US" sz="3800" b="1" dirty="0"/>
              <a:t>The routing policy is still </a:t>
            </a:r>
            <a:r>
              <a:rPr lang="en-US" sz="3800" b="1" dirty="0"/>
              <a:t>controlled by the customer </a:t>
            </a:r>
          </a:p>
          <a:p>
            <a:r>
              <a:rPr lang="en-US" dirty="0" smtClean="0">
                <a:solidFill>
                  <a:schemeClr val="bg1">
                    <a:lumMod val="65000"/>
                  </a:schemeClr>
                </a:solidFill>
              </a:rPr>
              <a:t>The Falcons are running in production in parallel with existing ones</a:t>
            </a:r>
            <a:endParaRPr lang="en-US" dirty="0">
              <a:solidFill>
                <a:schemeClr val="bg1">
                  <a:lumMod val="65000"/>
                </a:schemeClr>
              </a:solidFill>
            </a:endParaRPr>
          </a:p>
          <a:p>
            <a:endParaRPr lang="en-US" dirty="0"/>
          </a:p>
        </p:txBody>
      </p:sp>
    </p:spTree>
    <p:extLst>
      <p:ext uri="{BB962C8B-B14F-4D97-AF65-F5344CB8AC3E}">
        <p14:creationId xmlns:p14="http://schemas.microsoft.com/office/powerpoint/2010/main" val="154821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3346" y="644217"/>
            <a:ext cx="8614612" cy="5443762"/>
          </a:xfrm>
          <a:prstGeom prst="rect">
            <a:avLst/>
          </a:prstGeom>
        </p:spPr>
      </p:pic>
    </p:spTree>
    <p:extLst>
      <p:ext uri="{BB962C8B-B14F-4D97-AF65-F5344CB8AC3E}">
        <p14:creationId xmlns:p14="http://schemas.microsoft.com/office/powerpoint/2010/main" val="56458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575496"/>
            <a:ext cx="10972800" cy="1143000"/>
          </a:xfrm>
        </p:spPr>
        <p:txBody>
          <a:bodyPr/>
          <a:lstStyle/>
          <a:p>
            <a:r>
              <a:rPr lang="en-US" dirty="0" smtClean="0"/>
              <a:t>Key take </a:t>
            </a:r>
            <a:r>
              <a:rPr lang="en-US" dirty="0" err="1" smtClean="0"/>
              <a:t>aways</a:t>
            </a:r>
            <a:r>
              <a:rPr lang="en-US" dirty="0" smtClean="0"/>
              <a:t>?</a:t>
            </a:r>
            <a:endParaRPr lang="en-US" dirty="0"/>
          </a:p>
        </p:txBody>
      </p:sp>
      <p:sp>
        <p:nvSpPr>
          <p:cNvPr id="3" name="Content Placeholder 2"/>
          <p:cNvSpPr>
            <a:spLocks noGrp="1"/>
          </p:cNvSpPr>
          <p:nvPr>
            <p:ph idx="1"/>
          </p:nvPr>
        </p:nvSpPr>
        <p:spPr>
          <a:xfrm>
            <a:off x="546100" y="1718496"/>
            <a:ext cx="10972800" cy="3622949"/>
          </a:xfrm>
        </p:spPr>
        <p:txBody>
          <a:bodyPr>
            <a:normAutofit fontScale="92500"/>
          </a:bodyPr>
          <a:lstStyle/>
          <a:p>
            <a:r>
              <a:rPr lang="en-US" b="1" dirty="0" smtClean="0">
                <a:solidFill>
                  <a:schemeClr val="bg1">
                    <a:lumMod val="65000"/>
                  </a:schemeClr>
                </a:solidFill>
              </a:rPr>
              <a:t>Lower </a:t>
            </a:r>
            <a:r>
              <a:rPr lang="en-US" b="1" dirty="0">
                <a:solidFill>
                  <a:schemeClr val="bg1">
                    <a:lumMod val="65000"/>
                  </a:schemeClr>
                </a:solidFill>
              </a:rPr>
              <a:t>the barrier for customers needing more tools to make security focused </a:t>
            </a:r>
            <a:r>
              <a:rPr lang="en-US" b="1" dirty="0" smtClean="0">
                <a:solidFill>
                  <a:schemeClr val="bg1">
                    <a:lumMod val="65000"/>
                  </a:schemeClr>
                </a:solidFill>
              </a:rPr>
              <a:t>decisions</a:t>
            </a:r>
          </a:p>
          <a:p>
            <a:r>
              <a:rPr lang="en-US" sz="3800" b="1" dirty="0">
                <a:solidFill>
                  <a:schemeClr val="bg1">
                    <a:lumMod val="65000"/>
                  </a:schemeClr>
                </a:solidFill>
              </a:rPr>
              <a:t>The routing policy is still </a:t>
            </a:r>
            <a:r>
              <a:rPr lang="en-US" sz="3800" b="1" dirty="0">
                <a:solidFill>
                  <a:schemeClr val="bg1">
                    <a:lumMod val="65000"/>
                  </a:schemeClr>
                </a:solidFill>
              </a:rPr>
              <a:t>controlled by the customer </a:t>
            </a:r>
          </a:p>
          <a:p>
            <a:r>
              <a:rPr lang="en-US" sz="3800" b="1" dirty="0"/>
              <a:t>The Falcons are running in production in parallel with existing ones</a:t>
            </a:r>
            <a:endParaRPr lang="en-US" sz="3800" b="1" dirty="0"/>
          </a:p>
          <a:p>
            <a:endParaRPr lang="en-US" dirty="0"/>
          </a:p>
        </p:txBody>
      </p:sp>
    </p:spTree>
    <p:extLst>
      <p:ext uri="{BB962C8B-B14F-4D97-AF65-F5344CB8AC3E}">
        <p14:creationId xmlns:p14="http://schemas.microsoft.com/office/powerpoint/2010/main" val="368353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599" y="447764"/>
            <a:ext cx="8406063" cy="6088391"/>
          </a:xfrm>
          <a:prstGeom prst="rect">
            <a:avLst/>
          </a:prstGeom>
        </p:spPr>
      </p:pic>
    </p:spTree>
    <p:extLst>
      <p:ext uri="{BB962C8B-B14F-4D97-AF65-F5344CB8AC3E}">
        <p14:creationId xmlns:p14="http://schemas.microsoft.com/office/powerpoint/2010/main" val="75798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77" y="660786"/>
            <a:ext cx="10972800" cy="1143000"/>
          </a:xfrm>
        </p:spPr>
        <p:txBody>
          <a:bodyPr>
            <a:normAutofit fontScale="90000"/>
          </a:bodyPr>
          <a:lstStyle/>
          <a:p>
            <a:r>
              <a:rPr lang="en-US" dirty="0" smtClean="0"/>
              <a:t>Will there be anything else, sir?</a:t>
            </a:r>
            <a:r>
              <a:rPr lang="en-US" dirty="0"/>
              <a:t/>
            </a:r>
            <a:br>
              <a:rPr lang="en-US" dirty="0"/>
            </a:br>
            <a:endParaRPr lang="en-US" dirty="0"/>
          </a:p>
        </p:txBody>
      </p:sp>
      <p:sp>
        <p:nvSpPr>
          <p:cNvPr id="5" name="TextBox 4"/>
          <p:cNvSpPr txBox="1"/>
          <p:nvPr/>
        </p:nvSpPr>
        <p:spPr>
          <a:xfrm>
            <a:off x="432777" y="1625986"/>
            <a:ext cx="10920046" cy="5632311"/>
          </a:xfrm>
          <a:prstGeom prst="rect">
            <a:avLst/>
          </a:prstGeom>
          <a:noFill/>
        </p:spPr>
        <p:txBody>
          <a:bodyPr wrap="square" rtlCol="0">
            <a:spAutoFit/>
          </a:bodyPr>
          <a:lstStyle/>
          <a:p>
            <a:pPr marL="285750" indent="-285750">
              <a:buFont typeface="Arial" charset="0"/>
              <a:buChar char="•"/>
            </a:pPr>
            <a:r>
              <a:rPr lang="en-US" sz="3400" dirty="0" smtClean="0">
                <a:latin typeface="Helvetica" charset="0"/>
                <a:ea typeface="Helvetica" charset="0"/>
                <a:cs typeface="Helvetica" charset="0"/>
              </a:rPr>
              <a:t>Highly flexible, per peer BGP attribute manipulation using communities:</a:t>
            </a:r>
          </a:p>
          <a:p>
            <a:pPr marL="742950" lvl="1" indent="-285750">
              <a:buFont typeface="Arial" charset="0"/>
              <a:buChar char="•"/>
            </a:pPr>
            <a:r>
              <a:rPr lang="en-US" sz="3400" dirty="0">
                <a:latin typeface="Helvetica" charset="0"/>
                <a:ea typeface="Helvetica" charset="0"/>
                <a:cs typeface="Helvetica" charset="0"/>
              </a:rPr>
              <a:t>s</a:t>
            </a:r>
            <a:r>
              <a:rPr lang="en-US" sz="3400" dirty="0" smtClean="0">
                <a:latin typeface="Helvetica" charset="0"/>
                <a:ea typeface="Helvetica" charset="0"/>
                <a:cs typeface="Helvetica" charset="0"/>
              </a:rPr>
              <a:t>et MED</a:t>
            </a:r>
          </a:p>
          <a:p>
            <a:pPr marL="742950" lvl="1" indent="-285750">
              <a:buFont typeface="Arial" charset="0"/>
              <a:buChar char="•"/>
            </a:pPr>
            <a:r>
              <a:rPr lang="en-US" sz="3400" dirty="0">
                <a:latin typeface="Helvetica" charset="0"/>
                <a:ea typeface="Helvetica" charset="0"/>
                <a:cs typeface="Helvetica" charset="0"/>
              </a:rPr>
              <a:t>s</a:t>
            </a:r>
            <a:r>
              <a:rPr lang="en-US" sz="3400" dirty="0" smtClean="0">
                <a:latin typeface="Helvetica" charset="0"/>
                <a:ea typeface="Helvetica" charset="0"/>
                <a:cs typeface="Helvetica" charset="0"/>
              </a:rPr>
              <a:t>et ORIGIN</a:t>
            </a:r>
          </a:p>
          <a:p>
            <a:pPr marL="742950" lvl="1" indent="-285750">
              <a:buFont typeface="Arial" charset="0"/>
              <a:buChar char="•"/>
            </a:pPr>
            <a:r>
              <a:rPr lang="en-US" sz="3400" dirty="0">
                <a:latin typeface="Helvetica" charset="0"/>
                <a:ea typeface="Helvetica" charset="0"/>
                <a:cs typeface="Helvetica" charset="0"/>
              </a:rPr>
              <a:t>s</a:t>
            </a:r>
            <a:r>
              <a:rPr lang="en-US" sz="3400" dirty="0" smtClean="0">
                <a:latin typeface="Helvetica" charset="0"/>
                <a:ea typeface="Helvetica" charset="0"/>
                <a:cs typeface="Helvetica" charset="0"/>
              </a:rPr>
              <a:t>et prepend AS</a:t>
            </a:r>
          </a:p>
          <a:p>
            <a:pPr marL="285750" indent="-285750">
              <a:buFont typeface="Arial" charset="0"/>
              <a:buChar char="•"/>
            </a:pPr>
            <a:r>
              <a:rPr lang="en-US" sz="3400" dirty="0" smtClean="0">
                <a:latin typeface="Helvetica" charset="0"/>
                <a:ea typeface="Helvetica" charset="0"/>
                <a:cs typeface="Helvetica" charset="0"/>
              </a:rPr>
              <a:t>BGP ADD-PATH</a:t>
            </a:r>
          </a:p>
          <a:p>
            <a:pPr marL="285750" indent="-285750">
              <a:buFont typeface="Arial" charset="0"/>
              <a:buChar char="•"/>
            </a:pPr>
            <a:r>
              <a:rPr lang="en-US" sz="3400" dirty="0" smtClean="0">
                <a:latin typeface="Helvetica" charset="0"/>
                <a:ea typeface="Helvetica" charset="0"/>
                <a:cs typeface="Helvetica" charset="0"/>
              </a:rPr>
              <a:t>More configuration options: (IRRDB  or Web portal)+ communities</a:t>
            </a:r>
          </a:p>
          <a:p>
            <a:pPr marL="285750" indent="-285750">
              <a:buFont typeface="Arial" charset="0"/>
              <a:buChar char="•"/>
            </a:pPr>
            <a:r>
              <a:rPr lang="en-US" sz="3600" dirty="0" err="1"/>
              <a:t>DDoS</a:t>
            </a:r>
            <a:r>
              <a:rPr lang="en-US" sz="3600" dirty="0"/>
              <a:t> attack </a:t>
            </a:r>
            <a:r>
              <a:rPr lang="en-US" sz="3600" dirty="0" smtClean="0"/>
              <a:t>mitigation – L2 filtering</a:t>
            </a:r>
            <a:endParaRPr lang="en-US" sz="3600" dirty="0"/>
          </a:p>
          <a:p>
            <a:endParaRPr lang="en-US" sz="3400" dirty="0">
              <a:latin typeface="Helvetica" charset="0"/>
              <a:ea typeface="Helvetica" charset="0"/>
              <a:cs typeface="Helvetica" charset="0"/>
            </a:endParaRPr>
          </a:p>
          <a:p>
            <a:pPr lvl="1"/>
            <a:endParaRPr lang="en-US" dirty="0" smtClean="0"/>
          </a:p>
        </p:txBody>
      </p:sp>
    </p:spTree>
    <p:extLst>
      <p:ext uri="{BB962C8B-B14F-4D97-AF65-F5344CB8AC3E}">
        <p14:creationId xmlns:p14="http://schemas.microsoft.com/office/powerpoint/2010/main" val="196896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42239"/>
            <a:ext cx="10972800" cy="1143000"/>
          </a:xfrm>
        </p:spPr>
        <p:txBody>
          <a:bodyPr>
            <a:normAutofit fontScale="90000"/>
          </a:bodyPr>
          <a:lstStyle/>
          <a:p>
            <a:r>
              <a:rPr lang="en-US" dirty="0"/>
              <a:t>Any </a:t>
            </a:r>
            <a:r>
              <a:rPr lang="en-US" dirty="0" smtClean="0"/>
              <a:t>questions?</a:t>
            </a:r>
            <a:br>
              <a:rPr lang="en-US" dirty="0" smtClean="0"/>
            </a:br>
            <a:r>
              <a:rPr lang="en-US" dirty="0"/>
              <a:t/>
            </a:r>
            <a:br>
              <a:rPr lang="en-US" dirty="0"/>
            </a:br>
            <a:r>
              <a:rPr lang="en-US" dirty="0" smtClean="0">
                <a:solidFill>
                  <a:schemeClr val="tx1"/>
                </a:solidFill>
              </a:rPr>
              <a:t>This is still </a:t>
            </a:r>
            <a:r>
              <a:rPr lang="en-US" dirty="0" err="1" smtClean="0">
                <a:solidFill>
                  <a:schemeClr val="tx1"/>
                </a:solidFill>
              </a:rPr>
              <a:t>WiP</a:t>
            </a:r>
            <a:r>
              <a:rPr lang="en-US" dirty="0" smtClean="0">
                <a:solidFill>
                  <a:schemeClr val="tx1"/>
                </a:solidFill>
              </a:rPr>
              <a:t>, any feedback is welcome!</a:t>
            </a:r>
            <a:r>
              <a:rPr lang="en-US" dirty="0"/>
              <a:t/>
            </a:r>
            <a:br>
              <a:rPr lang="en-US" dirty="0"/>
            </a:br>
            <a:endParaRPr lang="en-US" dirty="0"/>
          </a:p>
        </p:txBody>
      </p:sp>
      <p:sp>
        <p:nvSpPr>
          <p:cNvPr id="3" name="TextBox 2"/>
          <p:cNvSpPr txBox="1"/>
          <p:nvPr/>
        </p:nvSpPr>
        <p:spPr>
          <a:xfrm>
            <a:off x="4164164" y="4813300"/>
            <a:ext cx="3711272" cy="677108"/>
          </a:xfrm>
          <a:prstGeom prst="rect">
            <a:avLst/>
          </a:prstGeom>
          <a:noFill/>
        </p:spPr>
        <p:txBody>
          <a:bodyPr wrap="none" rtlCol="0">
            <a:spAutoFit/>
          </a:bodyPr>
          <a:lstStyle/>
          <a:p>
            <a:r>
              <a:rPr lang="en-US" sz="3800" smtClean="0"/>
              <a:t>noc@ams-ix.net</a:t>
            </a:r>
            <a:endParaRPr lang="en-US" sz="3800" dirty="0"/>
          </a:p>
        </p:txBody>
      </p:sp>
    </p:spTree>
    <p:extLst>
      <p:ext uri="{BB962C8B-B14F-4D97-AF65-F5344CB8AC3E}">
        <p14:creationId xmlns:p14="http://schemas.microsoft.com/office/powerpoint/2010/main" val="833453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795339"/>
            <a:ext cx="10972800" cy="1143000"/>
          </a:xfrm>
        </p:spPr>
        <p:txBody>
          <a:bodyPr>
            <a:normAutofit/>
          </a:bodyPr>
          <a:lstStyle/>
          <a:p>
            <a:r>
              <a:rPr lang="en-US" dirty="0" smtClean="0"/>
              <a:t>What are the Falcons?</a:t>
            </a:r>
            <a:endParaRPr lang="en-US" dirty="0"/>
          </a:p>
        </p:txBody>
      </p:sp>
      <p:sp>
        <p:nvSpPr>
          <p:cNvPr id="3" name="Content Placeholder 2"/>
          <p:cNvSpPr>
            <a:spLocks noGrp="1"/>
          </p:cNvSpPr>
          <p:nvPr>
            <p:ph idx="1"/>
          </p:nvPr>
        </p:nvSpPr>
        <p:spPr>
          <a:xfrm>
            <a:off x="558800" y="2086796"/>
            <a:ext cx="10972800" cy="3622949"/>
          </a:xfrm>
        </p:spPr>
        <p:txBody>
          <a:bodyPr>
            <a:normAutofit/>
          </a:bodyPr>
          <a:lstStyle/>
          <a:p>
            <a:r>
              <a:rPr lang="en-US" dirty="0" smtClean="0"/>
              <a:t>A new pair of route servers</a:t>
            </a:r>
          </a:p>
          <a:p>
            <a:r>
              <a:rPr lang="en-US" dirty="0" smtClean="0"/>
              <a:t>Based </a:t>
            </a:r>
            <a:r>
              <a:rPr lang="en-US" dirty="0"/>
              <a:t>on BIRD (Cisco does not </a:t>
            </a:r>
            <a:r>
              <a:rPr lang="en-US" dirty="0" smtClean="0"/>
              <a:t>scale easily nor support all features)</a:t>
            </a:r>
            <a:endParaRPr lang="en-US" dirty="0"/>
          </a:p>
          <a:p>
            <a:r>
              <a:rPr lang="en-US" dirty="0"/>
              <a:t>Available only in </a:t>
            </a:r>
            <a:r>
              <a:rPr lang="en-US" dirty="0" smtClean="0"/>
              <a:t>Amsterdam (for now)</a:t>
            </a:r>
            <a:endParaRPr lang="en-US" dirty="0" smtClean="0"/>
          </a:p>
          <a:p>
            <a:pPr marL="0" indent="0">
              <a:buNone/>
            </a:pPr>
            <a:endParaRPr lang="en-US" sz="2667" dirty="0"/>
          </a:p>
        </p:txBody>
      </p:sp>
    </p:spTree>
    <p:extLst>
      <p:ext uri="{BB962C8B-B14F-4D97-AF65-F5344CB8AC3E}">
        <p14:creationId xmlns:p14="http://schemas.microsoft.com/office/powerpoint/2010/main" val="2059850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smtClean="0"/>
              <a:t>go to the trouble?</a:t>
            </a:r>
            <a:r>
              <a:rPr lang="en-US" dirty="0"/>
              <a:t>	</a:t>
            </a:r>
          </a:p>
        </p:txBody>
      </p:sp>
      <p:sp>
        <p:nvSpPr>
          <p:cNvPr id="3" name="Content Placeholder 2"/>
          <p:cNvSpPr>
            <a:spLocks noGrp="1"/>
          </p:cNvSpPr>
          <p:nvPr>
            <p:ph idx="1"/>
          </p:nvPr>
        </p:nvSpPr>
        <p:spPr/>
        <p:txBody>
          <a:bodyPr>
            <a:normAutofit/>
          </a:bodyPr>
          <a:lstStyle/>
          <a:p>
            <a:r>
              <a:rPr lang="en-US" dirty="0"/>
              <a:t>Prefix </a:t>
            </a:r>
            <a:r>
              <a:rPr lang="en-US" dirty="0" smtClean="0"/>
              <a:t>hijack (or misconfiguration) mitigation</a:t>
            </a:r>
          </a:p>
          <a:p>
            <a:pPr marL="1066773" lvl="2" indent="0">
              <a:buNone/>
            </a:pPr>
            <a:r>
              <a:rPr lang="en-US" dirty="0"/>
              <a:t>“no mechanism has been specified within BGP to validate the authority of an AS to announce NLRI information (prefixes)” (</a:t>
            </a:r>
            <a:r>
              <a:rPr lang="en-US" dirty="0" smtClean="0"/>
              <a:t>RFC4272 3.2) </a:t>
            </a:r>
          </a:p>
        </p:txBody>
      </p:sp>
    </p:spTree>
    <p:extLst>
      <p:ext uri="{BB962C8B-B14F-4D97-AF65-F5344CB8AC3E}">
        <p14:creationId xmlns:p14="http://schemas.microsoft.com/office/powerpoint/2010/main" val="75803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1639"/>
            <a:ext cx="10972800" cy="1143000"/>
          </a:xfrm>
        </p:spPr>
        <p:txBody>
          <a:bodyPr>
            <a:normAutofit/>
          </a:bodyPr>
          <a:lstStyle/>
          <a:p>
            <a:r>
              <a:rPr lang="en-US" dirty="0" smtClean="0"/>
              <a:t>How do we do it?</a:t>
            </a:r>
            <a:endParaRPr lang="en-US" dirty="0"/>
          </a:p>
        </p:txBody>
      </p:sp>
      <p:sp>
        <p:nvSpPr>
          <p:cNvPr id="3" name="Content Placeholder 2"/>
          <p:cNvSpPr>
            <a:spLocks noGrp="1"/>
          </p:cNvSpPr>
          <p:nvPr>
            <p:ph idx="1"/>
          </p:nvPr>
        </p:nvSpPr>
        <p:spPr/>
        <p:txBody>
          <a:bodyPr/>
          <a:lstStyle/>
          <a:p>
            <a:r>
              <a:rPr lang="en-US" dirty="0" smtClean="0"/>
              <a:t>RPKI validation </a:t>
            </a:r>
            <a:r>
              <a:rPr lang="en-US" dirty="0"/>
              <a:t> </a:t>
            </a:r>
            <a:r>
              <a:rPr lang="en-US" dirty="0" smtClean="0"/>
              <a:t>(RFC6480)</a:t>
            </a:r>
          </a:p>
          <a:p>
            <a:r>
              <a:rPr lang="en-US" dirty="0" smtClean="0"/>
              <a:t>BGP community tagging based on RPKI status (</a:t>
            </a:r>
            <a:r>
              <a:rPr lang="en-US" i="1" dirty="0" smtClean="0"/>
              <a:t>valid, invalid, unknown</a:t>
            </a:r>
            <a:r>
              <a:rPr lang="en-US" dirty="0" smtClean="0"/>
              <a:t>)</a:t>
            </a:r>
            <a:endParaRPr lang="en-US" dirty="0"/>
          </a:p>
          <a:p>
            <a:r>
              <a:rPr lang="en-US" dirty="0"/>
              <a:t>IRRdb object </a:t>
            </a:r>
            <a:r>
              <a:rPr lang="en-US" dirty="0" smtClean="0"/>
              <a:t>filtering or tagging</a:t>
            </a:r>
            <a:endParaRPr lang="en-US" dirty="0"/>
          </a:p>
        </p:txBody>
      </p:sp>
    </p:spTree>
    <p:extLst>
      <p:ext uri="{BB962C8B-B14F-4D97-AF65-F5344CB8AC3E}">
        <p14:creationId xmlns:p14="http://schemas.microsoft.com/office/powerpoint/2010/main" val="820289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9857" y="327776"/>
            <a:ext cx="10972800" cy="1143000"/>
          </a:xfrm>
        </p:spPr>
        <p:txBody>
          <a:bodyPr>
            <a:normAutofit fontScale="90000"/>
          </a:bodyPr>
          <a:lstStyle/>
          <a:p>
            <a:r>
              <a:rPr lang="en-US" dirty="0" smtClean="0"/>
              <a:t>What’s new to the Falcons?</a:t>
            </a:r>
            <a:r>
              <a:rPr lang="en-US" dirty="0"/>
              <a:t/>
            </a:r>
            <a:br>
              <a:rPr lang="en-US" dirty="0"/>
            </a:br>
            <a:r>
              <a:rPr lang="en-US" dirty="0"/>
              <a:t/>
            </a:r>
            <a:br>
              <a:rPr lang="en-US" dirty="0"/>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9040435"/>
              </p:ext>
            </p:extLst>
          </p:nvPr>
        </p:nvGraphicFramePr>
        <p:xfrm>
          <a:off x="489856" y="1355665"/>
          <a:ext cx="10972801" cy="4798952"/>
        </p:xfrm>
        <a:graphic>
          <a:graphicData uri="http://schemas.openxmlformats.org/drawingml/2006/table">
            <a:tbl>
              <a:tblPr firstRow="1" bandRow="1">
                <a:tableStyleId>{F2DE63D5-997A-4646-A377-4702673A728D}</a:tableStyleId>
              </a:tblPr>
              <a:tblGrid>
                <a:gridCol w="6625165"/>
                <a:gridCol w="2467246"/>
                <a:gridCol w="1880390"/>
              </a:tblGrid>
              <a:tr h="1036438">
                <a:tc>
                  <a:txBody>
                    <a:bodyPr/>
                    <a:lstStyle/>
                    <a:p>
                      <a:pPr algn="ctr"/>
                      <a:r>
                        <a:rPr lang="en-US" dirty="0" smtClean="0"/>
                        <a:t>Feature</a:t>
                      </a:r>
                      <a:endParaRPr lang="en-US" dirty="0"/>
                    </a:p>
                  </a:txBody>
                  <a:tcPr marL="0" marR="0" anchor="ctr"/>
                </a:tc>
                <a:tc>
                  <a:txBody>
                    <a:bodyPr/>
                    <a:lstStyle/>
                    <a:p>
                      <a:pPr algn="ctr"/>
                      <a:r>
                        <a:rPr lang="en-US" dirty="0" smtClean="0"/>
                        <a:t>Legacy</a:t>
                      </a:r>
                      <a:endParaRPr lang="en-US" dirty="0"/>
                    </a:p>
                  </a:txBody>
                  <a:tcPr marL="0" marR="0" anchor="ctr"/>
                </a:tc>
                <a:tc>
                  <a:txBody>
                    <a:bodyPr/>
                    <a:lstStyle/>
                    <a:p>
                      <a:pPr algn="ctr"/>
                      <a:r>
                        <a:rPr lang="en-US" dirty="0" smtClean="0"/>
                        <a:t>Falcon</a:t>
                      </a:r>
                      <a:endParaRPr lang="en-US" dirty="0"/>
                    </a:p>
                  </a:txBody>
                  <a:tcPr marL="0" marR="0" anchor="ctr"/>
                </a:tc>
              </a:tr>
              <a:tr h="592004">
                <a:tc>
                  <a:txBody>
                    <a:bodyPr/>
                    <a:lstStyle/>
                    <a:p>
                      <a:pPr algn="l"/>
                      <a:r>
                        <a:rPr lang="en-US" sz="2800" b="0" kern="1200" dirty="0" smtClean="0">
                          <a:effectLst/>
                        </a:rPr>
                        <a:t>BGP </a:t>
                      </a:r>
                      <a:r>
                        <a:rPr lang="en-US" sz="2800" b="0" kern="1200" dirty="0" smtClean="0">
                          <a:effectLst/>
                        </a:rPr>
                        <a:t>community </a:t>
                      </a:r>
                      <a:r>
                        <a:rPr lang="en-US" sz="2800" b="0" kern="1200" dirty="0" smtClean="0">
                          <a:effectLst/>
                        </a:rPr>
                        <a:t>based routing policies</a:t>
                      </a:r>
                      <a:endParaRPr lang="en-US" sz="2800" b="0" dirty="0"/>
                    </a:p>
                  </a:txBody>
                  <a:tcPr marL="216000" marR="0" anchor="ctr"/>
                </a:tc>
                <a:tc>
                  <a:txBody>
                    <a:bodyPr/>
                    <a:lstStyle/>
                    <a:p>
                      <a:pPr algn="ctr"/>
                      <a:endParaRPr lang="en-US" dirty="0"/>
                    </a:p>
                  </a:txBody>
                  <a:tcPr marL="0" marR="0" anchor="ctr"/>
                </a:tc>
                <a:tc>
                  <a:txBody>
                    <a:bodyPr/>
                    <a:lstStyle/>
                    <a:p>
                      <a:pPr algn="ctr"/>
                      <a:endParaRPr lang="en-US" dirty="0"/>
                    </a:p>
                  </a:txBody>
                  <a:tcPr marL="0" marR="0" anchor="ctr"/>
                </a:tc>
              </a:tr>
              <a:tr h="802494">
                <a:tc>
                  <a:txBody>
                    <a:bodyPr/>
                    <a:lstStyle/>
                    <a:p>
                      <a:pPr algn="l" latinLnBrk="0"/>
                      <a:r>
                        <a:rPr lang="en-US" sz="2800" b="0" dirty="0" smtClean="0">
                          <a:solidFill>
                            <a:srgbClr val="333333"/>
                          </a:solidFill>
                          <a:effectLst/>
                          <a:latin typeface="Arial" charset="0"/>
                        </a:rPr>
                        <a:t>IRRdb </a:t>
                      </a:r>
                      <a:r>
                        <a:rPr lang="en-US" sz="2800" b="0" dirty="0">
                          <a:solidFill>
                            <a:srgbClr val="333333"/>
                          </a:solidFill>
                          <a:effectLst/>
                          <a:latin typeface="Arial" charset="0"/>
                        </a:rPr>
                        <a:t>based routing policies</a:t>
                      </a:r>
                    </a:p>
                  </a:txBody>
                  <a:tcPr marL="216000" marR="0" marT="127000" marB="127000" anchor="ctr"/>
                </a:tc>
                <a:tc>
                  <a:txBody>
                    <a:bodyPr/>
                    <a:lstStyle/>
                    <a:p>
                      <a:pPr algn="ctr"/>
                      <a:endParaRPr lang="en-US" dirty="0"/>
                    </a:p>
                  </a:txBody>
                  <a:tcPr marL="0" marR="0" anchor="ctr"/>
                </a:tc>
                <a:tc>
                  <a:txBody>
                    <a:bodyPr/>
                    <a:lstStyle/>
                    <a:p>
                      <a:pPr algn="ctr"/>
                      <a:endParaRPr lang="en-US" dirty="0"/>
                    </a:p>
                  </a:txBody>
                  <a:tcPr marL="0" marR="0" anchor="ctr"/>
                </a:tc>
              </a:tr>
              <a:tr h="592004">
                <a:tc>
                  <a:txBody>
                    <a:bodyPr/>
                    <a:lstStyle/>
                    <a:p>
                      <a:pPr algn="l"/>
                      <a:r>
                        <a:rPr lang="en-US" sz="2800" b="0" i="0" kern="1200" dirty="0" smtClean="0">
                          <a:solidFill>
                            <a:schemeClr val="tx1"/>
                          </a:solidFill>
                          <a:effectLst/>
                          <a:latin typeface="+mn-lt"/>
                          <a:ea typeface="+mn-ea"/>
                          <a:cs typeface="+mn-cs"/>
                        </a:rPr>
                        <a:t>Inbound Routing Policies</a:t>
                      </a:r>
                      <a:endParaRPr lang="en-US" sz="2800" b="0" dirty="0"/>
                    </a:p>
                  </a:txBody>
                  <a:tcPr marL="216000" marR="0" anchor="ctr"/>
                </a:tc>
                <a:tc>
                  <a:txBody>
                    <a:bodyPr/>
                    <a:lstStyle/>
                    <a:p>
                      <a:pPr algn="ctr"/>
                      <a:endParaRPr lang="en-US" dirty="0"/>
                    </a:p>
                  </a:txBody>
                  <a:tcPr marL="0" marR="0" anchor="ctr"/>
                </a:tc>
                <a:tc>
                  <a:txBody>
                    <a:bodyPr/>
                    <a:lstStyle/>
                    <a:p>
                      <a:pPr algn="ctr"/>
                      <a:endParaRPr lang="en-US" dirty="0"/>
                    </a:p>
                  </a:txBody>
                  <a:tcPr marL="0" marR="0" anchor="ctr"/>
                </a:tc>
              </a:tr>
              <a:tr h="592004">
                <a:tc>
                  <a:txBody>
                    <a:bodyPr/>
                    <a:lstStyle/>
                    <a:p>
                      <a:pPr algn="l"/>
                      <a:r>
                        <a:rPr lang="en-US" sz="2800" b="0" i="0" kern="1200" dirty="0" smtClean="0">
                          <a:solidFill>
                            <a:schemeClr val="tx1"/>
                          </a:solidFill>
                          <a:effectLst/>
                          <a:latin typeface="+mn-lt"/>
                          <a:ea typeface="+mn-ea"/>
                          <a:cs typeface="+mn-cs"/>
                        </a:rPr>
                        <a:t>RPKI prefix validation and filtering</a:t>
                      </a:r>
                      <a:endParaRPr lang="en-US" sz="2800" b="0" dirty="0"/>
                    </a:p>
                  </a:txBody>
                  <a:tcPr marL="216000" marR="0" anchor="ctr"/>
                </a:tc>
                <a:tc>
                  <a:txBody>
                    <a:bodyPr/>
                    <a:lstStyle/>
                    <a:p>
                      <a:pPr algn="ctr"/>
                      <a:endParaRPr lang="en-US" dirty="0"/>
                    </a:p>
                  </a:txBody>
                  <a:tcPr marL="0" marR="0" anchor="ctr"/>
                </a:tc>
                <a:tc>
                  <a:txBody>
                    <a:bodyPr/>
                    <a:lstStyle/>
                    <a:p>
                      <a:pPr algn="ctr"/>
                      <a:endParaRPr lang="en-US" dirty="0"/>
                    </a:p>
                  </a:txBody>
                  <a:tcPr marL="0" marR="0" anchor="ctr"/>
                </a:tc>
              </a:tr>
              <a:tr h="592004">
                <a:tc>
                  <a:txBody>
                    <a:bodyPr/>
                    <a:lstStyle/>
                    <a:p>
                      <a:pPr algn="l"/>
                      <a:r>
                        <a:rPr lang="en-US" sz="2800" b="0" i="0" kern="1200" dirty="0" smtClean="0">
                          <a:solidFill>
                            <a:schemeClr val="tx1"/>
                          </a:solidFill>
                          <a:effectLst/>
                          <a:latin typeface="+mn-lt"/>
                          <a:ea typeface="+mn-ea"/>
                          <a:cs typeface="+mn-cs"/>
                        </a:rPr>
                        <a:t>IRRdb prefix validation and filtering</a:t>
                      </a:r>
                      <a:endParaRPr lang="en-US" sz="2800" b="0" dirty="0"/>
                    </a:p>
                  </a:txBody>
                  <a:tcPr marL="216000" marR="0" anchor="ctr"/>
                </a:tc>
                <a:tc>
                  <a:txBody>
                    <a:bodyPr/>
                    <a:lstStyle/>
                    <a:p>
                      <a:pPr algn="ctr"/>
                      <a:endParaRPr lang="en-US" dirty="0"/>
                    </a:p>
                  </a:txBody>
                  <a:tcPr marL="0" marR="0" anchor="ctr"/>
                </a:tc>
                <a:tc>
                  <a:txBody>
                    <a:bodyPr/>
                    <a:lstStyle/>
                    <a:p>
                      <a:pPr algn="ctr"/>
                      <a:endParaRPr lang="en-US" dirty="0"/>
                    </a:p>
                  </a:txBody>
                  <a:tcPr marL="0" marR="0" anchor="ctr"/>
                </a:tc>
              </a:tr>
              <a:tr h="592004">
                <a:tc>
                  <a:txBody>
                    <a:bodyPr/>
                    <a:lstStyle/>
                    <a:p>
                      <a:pPr algn="l"/>
                      <a:r>
                        <a:rPr lang="en-US" sz="2800" b="0" i="0" kern="1200" dirty="0" smtClean="0">
                          <a:solidFill>
                            <a:schemeClr val="tx1"/>
                          </a:solidFill>
                          <a:effectLst/>
                          <a:latin typeface="+mn-lt"/>
                          <a:ea typeface="+mn-ea"/>
                          <a:cs typeface="+mn-cs"/>
                        </a:rPr>
                        <a:t>AS Path prepending</a:t>
                      </a:r>
                      <a:endParaRPr lang="en-US" sz="2800" b="0" dirty="0"/>
                    </a:p>
                  </a:txBody>
                  <a:tcPr marL="216000" marR="0" anchor="ctr"/>
                </a:tc>
                <a:tc>
                  <a:txBody>
                    <a:bodyPr/>
                    <a:lstStyle/>
                    <a:p>
                      <a:pPr algn="ctr"/>
                      <a:endParaRPr lang="en-US" dirty="0"/>
                    </a:p>
                  </a:txBody>
                  <a:tcPr marL="0" marR="0" anchor="ctr"/>
                </a:tc>
                <a:tc>
                  <a:txBody>
                    <a:bodyPr/>
                    <a:lstStyle/>
                    <a:p>
                      <a:pPr algn="ctr"/>
                      <a:endParaRPr lang="en-US" dirty="0"/>
                    </a:p>
                  </a:txBody>
                  <a:tcPr marL="0" marR="0" anchor="ctr"/>
                </a:tc>
              </a:tr>
            </a:tbl>
          </a:graphicData>
        </a:graphic>
      </p:graphicFrame>
      <p:pic>
        <p:nvPicPr>
          <p:cNvPr id="8" name="Picture 7"/>
          <p:cNvPicPr>
            <a:picLocks noChangeAspect="1"/>
          </p:cNvPicPr>
          <p:nvPr/>
        </p:nvPicPr>
        <p:blipFill>
          <a:blip r:embed="rId3"/>
          <a:stretch>
            <a:fillRect/>
          </a:stretch>
        </p:blipFill>
        <p:spPr>
          <a:xfrm>
            <a:off x="8062060" y="3092701"/>
            <a:ext cx="509457" cy="508661"/>
          </a:xfrm>
          <a:prstGeom prst="rect">
            <a:avLst/>
          </a:prstGeom>
        </p:spPr>
      </p:pic>
      <p:pic>
        <p:nvPicPr>
          <p:cNvPr id="10" name="Picture 9"/>
          <p:cNvPicPr>
            <a:picLocks noChangeAspect="1"/>
          </p:cNvPicPr>
          <p:nvPr/>
        </p:nvPicPr>
        <p:blipFill>
          <a:blip r:embed="rId4"/>
          <a:stretch>
            <a:fillRect/>
          </a:stretch>
        </p:blipFill>
        <p:spPr>
          <a:xfrm>
            <a:off x="10350000" y="3136634"/>
            <a:ext cx="511813" cy="504000"/>
          </a:xfrm>
          <a:prstGeom prst="rect">
            <a:avLst/>
          </a:prstGeom>
        </p:spPr>
      </p:pic>
      <p:pic>
        <p:nvPicPr>
          <p:cNvPr id="11" name="Picture 10"/>
          <p:cNvPicPr>
            <a:picLocks noChangeAspect="1"/>
          </p:cNvPicPr>
          <p:nvPr/>
        </p:nvPicPr>
        <p:blipFill>
          <a:blip r:embed="rId3"/>
          <a:stretch>
            <a:fillRect/>
          </a:stretch>
        </p:blipFill>
        <p:spPr>
          <a:xfrm>
            <a:off x="10350000" y="2401032"/>
            <a:ext cx="509457" cy="508661"/>
          </a:xfrm>
          <a:prstGeom prst="rect">
            <a:avLst/>
          </a:prstGeom>
        </p:spPr>
      </p:pic>
      <p:pic>
        <p:nvPicPr>
          <p:cNvPr id="12" name="Picture 11"/>
          <p:cNvPicPr>
            <a:picLocks noChangeAspect="1"/>
          </p:cNvPicPr>
          <p:nvPr/>
        </p:nvPicPr>
        <p:blipFill>
          <a:blip r:embed="rId4"/>
          <a:stretch>
            <a:fillRect/>
          </a:stretch>
        </p:blipFill>
        <p:spPr>
          <a:xfrm>
            <a:off x="8062060" y="2427374"/>
            <a:ext cx="511813" cy="504000"/>
          </a:xfrm>
          <a:prstGeom prst="rect">
            <a:avLst/>
          </a:prstGeom>
        </p:spPr>
      </p:pic>
      <p:pic>
        <p:nvPicPr>
          <p:cNvPr id="13" name="Picture 12"/>
          <p:cNvPicPr>
            <a:picLocks noChangeAspect="1"/>
          </p:cNvPicPr>
          <p:nvPr/>
        </p:nvPicPr>
        <p:blipFill>
          <a:blip r:embed="rId3"/>
          <a:stretch>
            <a:fillRect/>
          </a:stretch>
        </p:blipFill>
        <p:spPr>
          <a:xfrm>
            <a:off x="8063769" y="3790222"/>
            <a:ext cx="509457" cy="508661"/>
          </a:xfrm>
          <a:prstGeom prst="rect">
            <a:avLst/>
          </a:prstGeom>
        </p:spPr>
      </p:pic>
      <p:pic>
        <p:nvPicPr>
          <p:cNvPr id="14" name="Picture 13"/>
          <p:cNvPicPr>
            <a:picLocks noChangeAspect="1"/>
          </p:cNvPicPr>
          <p:nvPr/>
        </p:nvPicPr>
        <p:blipFill>
          <a:blip r:embed="rId3"/>
          <a:stretch>
            <a:fillRect/>
          </a:stretch>
        </p:blipFill>
        <p:spPr>
          <a:xfrm>
            <a:off x="10350000" y="4382242"/>
            <a:ext cx="509457" cy="508661"/>
          </a:xfrm>
          <a:prstGeom prst="rect">
            <a:avLst/>
          </a:prstGeom>
        </p:spPr>
      </p:pic>
      <p:pic>
        <p:nvPicPr>
          <p:cNvPr id="15" name="Picture 14"/>
          <p:cNvPicPr>
            <a:picLocks noChangeAspect="1"/>
          </p:cNvPicPr>
          <p:nvPr/>
        </p:nvPicPr>
        <p:blipFill>
          <a:blip r:embed="rId3"/>
          <a:stretch>
            <a:fillRect/>
          </a:stretch>
        </p:blipFill>
        <p:spPr>
          <a:xfrm>
            <a:off x="10350000" y="4956668"/>
            <a:ext cx="509457" cy="508661"/>
          </a:xfrm>
          <a:prstGeom prst="rect">
            <a:avLst/>
          </a:prstGeom>
        </p:spPr>
      </p:pic>
      <p:pic>
        <p:nvPicPr>
          <p:cNvPr id="16" name="Picture 15"/>
          <p:cNvPicPr>
            <a:picLocks noChangeAspect="1"/>
          </p:cNvPicPr>
          <p:nvPr/>
        </p:nvPicPr>
        <p:blipFill>
          <a:blip r:embed="rId3"/>
          <a:stretch>
            <a:fillRect/>
          </a:stretch>
        </p:blipFill>
        <p:spPr>
          <a:xfrm>
            <a:off x="10350000" y="5548691"/>
            <a:ext cx="509457" cy="508661"/>
          </a:xfrm>
          <a:prstGeom prst="rect">
            <a:avLst/>
          </a:prstGeom>
        </p:spPr>
      </p:pic>
      <p:pic>
        <p:nvPicPr>
          <p:cNvPr id="17" name="Picture 16"/>
          <p:cNvPicPr>
            <a:picLocks noChangeAspect="1"/>
          </p:cNvPicPr>
          <p:nvPr/>
        </p:nvPicPr>
        <p:blipFill>
          <a:blip r:embed="rId4"/>
          <a:stretch>
            <a:fillRect/>
          </a:stretch>
        </p:blipFill>
        <p:spPr>
          <a:xfrm>
            <a:off x="10350000" y="3816573"/>
            <a:ext cx="511813" cy="504000"/>
          </a:xfrm>
          <a:prstGeom prst="rect">
            <a:avLst/>
          </a:prstGeom>
        </p:spPr>
      </p:pic>
      <p:pic>
        <p:nvPicPr>
          <p:cNvPr id="18" name="Picture 17"/>
          <p:cNvPicPr>
            <a:picLocks noChangeAspect="1"/>
          </p:cNvPicPr>
          <p:nvPr/>
        </p:nvPicPr>
        <p:blipFill>
          <a:blip r:embed="rId4"/>
          <a:stretch>
            <a:fillRect/>
          </a:stretch>
        </p:blipFill>
        <p:spPr>
          <a:xfrm>
            <a:off x="8063290" y="5012338"/>
            <a:ext cx="511813" cy="504000"/>
          </a:xfrm>
          <a:prstGeom prst="rect">
            <a:avLst/>
          </a:prstGeom>
        </p:spPr>
      </p:pic>
      <p:pic>
        <p:nvPicPr>
          <p:cNvPr id="19" name="Picture 18"/>
          <p:cNvPicPr>
            <a:picLocks noChangeAspect="1"/>
          </p:cNvPicPr>
          <p:nvPr/>
        </p:nvPicPr>
        <p:blipFill>
          <a:blip r:embed="rId4"/>
          <a:stretch>
            <a:fillRect/>
          </a:stretch>
        </p:blipFill>
        <p:spPr>
          <a:xfrm>
            <a:off x="8062060" y="5586766"/>
            <a:ext cx="511813" cy="504000"/>
          </a:xfrm>
          <a:prstGeom prst="rect">
            <a:avLst/>
          </a:prstGeom>
        </p:spPr>
      </p:pic>
      <p:pic>
        <p:nvPicPr>
          <p:cNvPr id="20" name="Picture 19"/>
          <p:cNvPicPr>
            <a:picLocks noChangeAspect="1"/>
          </p:cNvPicPr>
          <p:nvPr/>
        </p:nvPicPr>
        <p:blipFill>
          <a:blip r:embed="rId4"/>
          <a:stretch>
            <a:fillRect/>
          </a:stretch>
        </p:blipFill>
        <p:spPr>
          <a:xfrm>
            <a:off x="8062060" y="4408595"/>
            <a:ext cx="511813" cy="504000"/>
          </a:xfrm>
          <a:prstGeom prst="rect">
            <a:avLst/>
          </a:prstGeom>
        </p:spPr>
      </p:pic>
    </p:spTree>
    <p:extLst>
      <p:ext uri="{BB962C8B-B14F-4D97-AF65-F5344CB8AC3E}">
        <p14:creationId xmlns:p14="http://schemas.microsoft.com/office/powerpoint/2010/main" val="202380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794" y="811839"/>
            <a:ext cx="10972800" cy="1143000"/>
          </a:xfrm>
        </p:spPr>
        <p:txBody>
          <a:bodyPr>
            <a:normAutofit/>
          </a:bodyPr>
          <a:lstStyle/>
          <a:p>
            <a:r>
              <a:rPr lang="en-US" dirty="0" smtClean="0"/>
              <a:t>Is it difficult to configure?</a:t>
            </a:r>
            <a:endParaRPr lang="en-NZ"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94" y="2462839"/>
            <a:ext cx="10195612" cy="3076048"/>
          </a:xfrm>
          <a:prstGeom prst="rect">
            <a:avLst/>
          </a:prstGeom>
        </p:spPr>
      </p:pic>
    </p:spTree>
    <p:extLst>
      <p:ext uri="{BB962C8B-B14F-4D97-AF65-F5344CB8AC3E}">
        <p14:creationId xmlns:p14="http://schemas.microsoft.com/office/powerpoint/2010/main" val="38038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00" y="418138"/>
            <a:ext cx="9055090" cy="1302787"/>
          </a:xfrm>
        </p:spPr>
        <p:txBody>
          <a:bodyPr>
            <a:normAutofit/>
          </a:bodyPr>
          <a:lstStyle/>
          <a:p>
            <a:r>
              <a:rPr lang="en-US" dirty="0" smtClean="0"/>
              <a:t>One more click…</a:t>
            </a:r>
            <a:endParaRPr lang="en-NZ"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32" y="1332538"/>
            <a:ext cx="10273364" cy="4890461"/>
          </a:xfrm>
          <a:prstGeom prst="rect">
            <a:avLst/>
          </a:prstGeom>
        </p:spPr>
      </p:pic>
    </p:spTree>
    <p:extLst>
      <p:ext uri="{BB962C8B-B14F-4D97-AF65-F5344CB8AC3E}">
        <p14:creationId xmlns:p14="http://schemas.microsoft.com/office/powerpoint/2010/main" val="155361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520823"/>
            <a:ext cx="10972800" cy="1143000"/>
          </a:xfrm>
        </p:spPr>
        <p:txBody>
          <a:bodyPr/>
          <a:lstStyle/>
          <a:p>
            <a:r>
              <a:rPr lang="en-US" dirty="0" smtClean="0"/>
              <a:t>The stats</a:t>
            </a:r>
            <a:endParaRPr lang="en-US" dirty="0"/>
          </a:p>
        </p:txBody>
      </p:sp>
      <p:sp>
        <p:nvSpPr>
          <p:cNvPr id="6" name="TextBox 5"/>
          <p:cNvSpPr txBox="1"/>
          <p:nvPr/>
        </p:nvSpPr>
        <p:spPr>
          <a:xfrm>
            <a:off x="4450705" y="640822"/>
            <a:ext cx="3323806" cy="800219"/>
          </a:xfrm>
          <a:prstGeom prst="rect">
            <a:avLst/>
          </a:prstGeom>
          <a:noFill/>
        </p:spPr>
        <p:txBody>
          <a:bodyPr wrap="square" rtlCol="0">
            <a:spAutoFit/>
          </a:bodyPr>
          <a:lstStyle/>
          <a:p>
            <a:r>
              <a:rPr lang="en-US" sz="2800" dirty="0" smtClean="0">
                <a:latin typeface="Helvetica" charset="0"/>
                <a:ea typeface="Helvetica" charset="0"/>
                <a:cs typeface="Helvetica" charset="0"/>
              </a:rPr>
              <a:t>Active peers: 35</a:t>
            </a:r>
          </a:p>
          <a:p>
            <a:endParaRPr lang="en-US" dirty="0"/>
          </a:p>
        </p:txBody>
      </p:sp>
      <p:sp>
        <p:nvSpPr>
          <p:cNvPr id="8" name="TextBox 7"/>
          <p:cNvSpPr txBox="1"/>
          <p:nvPr/>
        </p:nvSpPr>
        <p:spPr>
          <a:xfrm>
            <a:off x="10751290" y="4512766"/>
            <a:ext cx="646331" cy="800219"/>
          </a:xfrm>
          <a:prstGeom prst="rect">
            <a:avLst/>
          </a:prstGeom>
          <a:noFill/>
        </p:spPr>
        <p:txBody>
          <a:bodyPr wrap="none" rtlCol="0">
            <a:spAutoFit/>
          </a:bodyPr>
          <a:lstStyle/>
          <a:p>
            <a:pPr lvl="1"/>
            <a:endParaRPr lang="en-US" sz="2800" dirty="0">
              <a:latin typeface="Helvetica" charset="0"/>
              <a:ea typeface="Helvetica" charset="0"/>
              <a:cs typeface="Helvetica" charset="0"/>
            </a:endParaRPr>
          </a:p>
          <a:p>
            <a:endParaRPr lang="en-US" dirty="0"/>
          </a:p>
        </p:txBody>
      </p:sp>
      <p:graphicFrame>
        <p:nvGraphicFramePr>
          <p:cNvPr id="3" name="Chart 2"/>
          <p:cNvGraphicFramePr>
            <a:graphicFrameLocks noChangeAspect="1"/>
          </p:cNvGraphicFramePr>
          <p:nvPr>
            <p:extLst>
              <p:ext uri="{D42A27DB-BD31-4B8C-83A1-F6EECF244321}">
                <p14:modId xmlns:p14="http://schemas.microsoft.com/office/powerpoint/2010/main" val="219540394"/>
              </p:ext>
            </p:extLst>
          </p:nvPr>
        </p:nvGraphicFramePr>
        <p:xfrm>
          <a:off x="-57187" y="1561040"/>
          <a:ext cx="6332169" cy="4385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ChangeAspect="1"/>
          </p:cNvGraphicFramePr>
          <p:nvPr>
            <p:extLst>
              <p:ext uri="{D42A27DB-BD31-4B8C-83A1-F6EECF244321}">
                <p14:modId xmlns:p14="http://schemas.microsoft.com/office/powerpoint/2010/main" val="242052075"/>
              </p:ext>
            </p:extLst>
          </p:nvPr>
        </p:nvGraphicFramePr>
        <p:xfrm>
          <a:off x="6274982" y="1663823"/>
          <a:ext cx="5670834" cy="39272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2732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575496"/>
            <a:ext cx="10972800" cy="1143000"/>
          </a:xfrm>
        </p:spPr>
        <p:txBody>
          <a:bodyPr/>
          <a:lstStyle/>
          <a:p>
            <a:r>
              <a:rPr lang="en-US" dirty="0" smtClean="0"/>
              <a:t>Key take </a:t>
            </a:r>
            <a:r>
              <a:rPr lang="en-US" dirty="0" err="1" smtClean="0"/>
              <a:t>aways</a:t>
            </a:r>
            <a:r>
              <a:rPr lang="en-US" dirty="0" smtClean="0"/>
              <a:t>?</a:t>
            </a:r>
            <a:endParaRPr lang="en-US" dirty="0"/>
          </a:p>
        </p:txBody>
      </p:sp>
      <p:sp>
        <p:nvSpPr>
          <p:cNvPr id="3" name="Content Placeholder 2"/>
          <p:cNvSpPr>
            <a:spLocks noGrp="1"/>
          </p:cNvSpPr>
          <p:nvPr>
            <p:ph idx="1"/>
          </p:nvPr>
        </p:nvSpPr>
        <p:spPr>
          <a:xfrm>
            <a:off x="546100" y="1718496"/>
            <a:ext cx="10972800" cy="3622949"/>
          </a:xfrm>
        </p:spPr>
        <p:txBody>
          <a:bodyPr>
            <a:normAutofit fontScale="92500"/>
          </a:bodyPr>
          <a:lstStyle/>
          <a:p>
            <a:r>
              <a:rPr lang="en-US" b="1" dirty="0" smtClean="0"/>
              <a:t>Lower </a:t>
            </a:r>
            <a:r>
              <a:rPr lang="en-US" b="1" dirty="0"/>
              <a:t>the barrier for customers needing more tools to make security focused </a:t>
            </a:r>
            <a:r>
              <a:rPr lang="en-US" b="1" dirty="0" smtClean="0"/>
              <a:t>decisions</a:t>
            </a:r>
          </a:p>
          <a:p>
            <a:r>
              <a:rPr lang="en-US" dirty="0">
                <a:solidFill>
                  <a:schemeClr val="bg1">
                    <a:lumMod val="65000"/>
                  </a:schemeClr>
                </a:solidFill>
              </a:rPr>
              <a:t>The routing policy is still </a:t>
            </a:r>
            <a:r>
              <a:rPr lang="en-US" dirty="0" smtClean="0">
                <a:solidFill>
                  <a:schemeClr val="bg1">
                    <a:lumMod val="65000"/>
                  </a:schemeClr>
                </a:solidFill>
              </a:rPr>
              <a:t>controlled by the customer </a:t>
            </a:r>
          </a:p>
          <a:p>
            <a:r>
              <a:rPr lang="en-US" dirty="0" smtClean="0">
                <a:solidFill>
                  <a:schemeClr val="bg1">
                    <a:lumMod val="65000"/>
                  </a:schemeClr>
                </a:solidFill>
              </a:rPr>
              <a:t>The Falcons are running in production in parallel with existing ones</a:t>
            </a:r>
            <a:endParaRPr lang="en-US" dirty="0">
              <a:solidFill>
                <a:schemeClr val="bg1">
                  <a:lumMod val="65000"/>
                </a:schemeClr>
              </a:solidFill>
            </a:endParaRPr>
          </a:p>
          <a:p>
            <a:endParaRPr lang="en-US" dirty="0"/>
          </a:p>
        </p:txBody>
      </p:sp>
    </p:spTree>
    <p:extLst>
      <p:ext uri="{BB962C8B-B14F-4D97-AF65-F5344CB8AC3E}">
        <p14:creationId xmlns:p14="http://schemas.microsoft.com/office/powerpoint/2010/main" val="1906860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msix_1920x1080px">
  <a:themeElements>
    <a:clrScheme name="Ams ix">
      <a:dk1>
        <a:sysClr val="windowText" lastClr="000000"/>
      </a:dk1>
      <a:lt1>
        <a:sysClr val="window" lastClr="FFFFFF"/>
      </a:lt1>
      <a:dk2>
        <a:srgbClr val="F58025"/>
      </a:dk2>
      <a:lt2>
        <a:srgbClr val="EEECE1"/>
      </a:lt2>
      <a:accent1>
        <a:srgbClr val="7B4013"/>
      </a:accent1>
      <a:accent2>
        <a:srgbClr val="B8601C"/>
      </a:accent2>
      <a:accent3>
        <a:srgbClr val="F58025"/>
      </a:accent3>
      <a:accent4>
        <a:srgbClr val="F79A50"/>
      </a:accent4>
      <a:accent5>
        <a:srgbClr val="F9B37C"/>
      </a:accent5>
      <a:accent6>
        <a:srgbClr val="FBCCA8"/>
      </a:accent6>
      <a:hlink>
        <a:srgbClr val="999999"/>
      </a:hlink>
      <a:folHlink>
        <a:srgbClr val="CCCCCC"/>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Amsix_1920x1080px">
  <a:themeElements>
    <a:clrScheme name="Ams ix">
      <a:dk1>
        <a:sysClr val="windowText" lastClr="000000"/>
      </a:dk1>
      <a:lt1>
        <a:sysClr val="window" lastClr="FFFFFF"/>
      </a:lt1>
      <a:dk2>
        <a:srgbClr val="F58025"/>
      </a:dk2>
      <a:lt2>
        <a:srgbClr val="EEECE1"/>
      </a:lt2>
      <a:accent1>
        <a:srgbClr val="7B4013"/>
      </a:accent1>
      <a:accent2>
        <a:srgbClr val="B8601C"/>
      </a:accent2>
      <a:accent3>
        <a:srgbClr val="F58025"/>
      </a:accent3>
      <a:accent4>
        <a:srgbClr val="F79A50"/>
      </a:accent4>
      <a:accent5>
        <a:srgbClr val="F9B37C"/>
      </a:accent5>
      <a:accent6>
        <a:srgbClr val="FBCCA8"/>
      </a:accent6>
      <a:hlink>
        <a:srgbClr val="999999"/>
      </a:hlink>
      <a:folHlink>
        <a:srgbClr val="CCCCCC"/>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5523</TotalTime>
  <Words>1195</Words>
  <Application>Microsoft Macintosh PowerPoint</Application>
  <PresentationFormat>Widescreen</PresentationFormat>
  <Paragraphs>150</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Calibri</vt:lpstr>
      <vt:lpstr>Helvetica</vt:lpstr>
      <vt:lpstr>Arial</vt:lpstr>
      <vt:lpstr>1_Amsix_1920x1080px</vt:lpstr>
      <vt:lpstr>2_Amsix_1920x1080px</vt:lpstr>
      <vt:lpstr>Meet the Falcons</vt:lpstr>
      <vt:lpstr>What are the Falcons?</vt:lpstr>
      <vt:lpstr>Why go to the trouble? </vt:lpstr>
      <vt:lpstr>How do we do it?</vt:lpstr>
      <vt:lpstr>What’s new to the Falcons?  </vt:lpstr>
      <vt:lpstr>Is it difficult to configure?</vt:lpstr>
      <vt:lpstr>One more click…</vt:lpstr>
      <vt:lpstr>The stats</vt:lpstr>
      <vt:lpstr>Key take aways?</vt:lpstr>
      <vt:lpstr>PowerPoint Presentation</vt:lpstr>
      <vt:lpstr>Key take aways?</vt:lpstr>
      <vt:lpstr>PowerPoint Presentation</vt:lpstr>
      <vt:lpstr>Key take aways?</vt:lpstr>
      <vt:lpstr>PowerPoint Presentation</vt:lpstr>
      <vt:lpstr>Will there be anything else, sir? </vt:lpstr>
      <vt:lpstr>Any questions?  This is still WiP, any feedback is welcome!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Falcons</dc:title>
  <dc:creator>Ciprian M</dc:creator>
  <cp:lastModifiedBy>Ciprian M</cp:lastModifiedBy>
  <cp:revision>55</cp:revision>
  <dcterms:created xsi:type="dcterms:W3CDTF">2015-11-09T17:36:46Z</dcterms:created>
  <dcterms:modified xsi:type="dcterms:W3CDTF">2015-11-17T13:52:08Z</dcterms:modified>
</cp:coreProperties>
</file>