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3" r:id="rId3"/>
    <p:sldId id="345" r:id="rId4"/>
    <p:sldId id="340" r:id="rId5"/>
    <p:sldId id="342" r:id="rId6"/>
    <p:sldId id="296" r:id="rId7"/>
    <p:sldId id="326" r:id="rId8"/>
    <p:sldId id="344" r:id="rId9"/>
    <p:sldId id="346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C240F"/>
    <a:srgbClr val="CB460F"/>
    <a:srgbClr val="FA5B36"/>
    <a:srgbClr val="0E4B91"/>
    <a:srgbClr val="18548A"/>
    <a:srgbClr val="15538C"/>
    <a:srgbClr val="0B2F49"/>
    <a:srgbClr val="092F4B"/>
    <a:srgbClr val="A1472D"/>
    <a:srgbClr val="A34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45" autoAdjust="0"/>
    <p:restoredTop sz="99398" autoAdjust="0"/>
  </p:normalViewPr>
  <p:slideViewPr>
    <p:cSldViewPr snapToGrid="0" snapToObjects="1">
      <p:cViewPr>
        <p:scale>
          <a:sx n="100" d="100"/>
          <a:sy n="100" d="100"/>
        </p:scale>
        <p:origin x="-584" y="40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05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Relationship Id="rId3" Type="http://schemas.openxmlformats.org/officeDocument/2006/relationships/hyperlink" Target="https://rdap.apnic.net/" TargetMode="Externa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22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2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Registration Data Access Protocol (RDAP) – WHOIS alternative</a:t>
            </a:r>
          </a:p>
          <a:p>
            <a:pPr>
              <a:buSzPct val="75000"/>
            </a:pPr>
            <a:r>
              <a:rPr lang="en-US" sz="12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2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We updated the IPv4, IPv6 and AS Number registries</a:t>
            </a:r>
          </a:p>
          <a:p>
            <a:pPr>
              <a:buSzPct val="75000"/>
            </a:pPr>
            <a:endParaRPr lang="en-US" sz="12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2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APNIC’s RDAP Service: </a:t>
            </a:r>
            <a:r>
              <a:rPr lang="en-US" sz="1200" dirty="0" smtClean="0">
                <a:latin typeface="Source sans pro"/>
                <a:cs typeface="Source sans pro"/>
                <a:hlinkClick r:id="rId3"/>
              </a:rPr>
              <a:t>rdap.apnic.net/</a:t>
            </a:r>
            <a:r>
              <a:rPr lang="en-US" sz="1200" dirty="0" smtClean="0">
                <a:latin typeface="Source sans pro"/>
                <a:cs typeface="Source sans pro"/>
              </a:rPr>
              <a:t/>
            </a:r>
            <a:br>
              <a:rPr lang="en-US" sz="1200" dirty="0" smtClean="0">
                <a:latin typeface="Source sans pro"/>
                <a:cs typeface="Source sans pro"/>
              </a:rPr>
            </a:br>
            <a:endParaRPr lang="en-US" sz="1200" dirty="0" smtClean="0">
              <a:latin typeface="Source sans pro"/>
              <a:cs typeface="Source sans pro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07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na.org/assignments/ipv4-recovered-address-space" TargetMode="External"/><Relationship Id="rId4" Type="http://schemas.openxmlformats.org/officeDocument/2006/relationships/hyperlink" Target="https://github.com/icann/ipv4-recovery-algorithm" TargetMode="External"/><Relationship Id="rId5" Type="http://schemas.openxmlformats.org/officeDocument/2006/relationships/hyperlink" Target="https://www.icann.org/resources/pages/allocation-ipv4-post-exhaustion-2012-05-08-en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ic.net/domain/named.root" TargetMode="External"/><Relationship Id="rId4" Type="http://schemas.openxmlformats.org/officeDocument/2006/relationships/hyperlink" Target="http://www.internic.net/domain/named.cache" TargetMode="External"/><Relationship Id="rId5" Type="http://schemas.openxmlformats.org/officeDocument/2006/relationships/hyperlink" Target="http://h.root-servers.org/old_vs_new.html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471954"/>
            <a:ext cx="3150221" cy="697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4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IANA Update</a:t>
            </a:r>
            <a:endParaRPr lang="en-US" sz="4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6114" y="5152820"/>
            <a:ext cx="6585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Elise Gerich |  RIPE 71, Bucharest, Romania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|  November 2015</a:t>
            </a:r>
            <a:endParaRPr lang="en-US" sz="2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6740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8598" y="736024"/>
            <a:ext cx="6405402" cy="2249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 dirty="0">
              <a:solidFill>
                <a:prstClr val="white"/>
              </a:solidFill>
            </a:endParaRPr>
          </a:p>
        </p:txBody>
      </p:sp>
      <p:sp>
        <p:nvSpPr>
          <p:cNvPr id="7" name="Text Placeholder 32"/>
          <p:cNvSpPr txBox="1">
            <a:spLocks/>
          </p:cNvSpPr>
          <p:nvPr/>
        </p:nvSpPr>
        <p:spPr bwMode="auto">
          <a:xfrm>
            <a:off x="2829289" y="1603503"/>
            <a:ext cx="4808999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Source Sans Pro"/>
                <a:cs typeface="Source Sans Pro"/>
              </a:rPr>
              <a:t>Reach </a:t>
            </a:r>
            <a:r>
              <a:rPr lang="en-US" sz="2000" dirty="0" smtClean="0">
                <a:solidFill>
                  <a:schemeClr val="bg1"/>
                </a:solidFill>
                <a:latin typeface="Source Sans Pro"/>
                <a:cs typeface="Source Sans Pro"/>
              </a:rPr>
              <a:t>us at: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Source Sans Pro"/>
                <a:cs typeface="Source Sans Pro"/>
              </a:rPr>
              <a:t>Email: </a:t>
            </a:r>
            <a:r>
              <a:rPr lang="en-US" sz="2000" dirty="0" err="1" smtClean="0">
                <a:solidFill>
                  <a:schemeClr val="bg1"/>
                </a:solidFill>
                <a:latin typeface="Source Sans Pro"/>
                <a:cs typeface="Source Sans Pro"/>
              </a:rPr>
              <a:t>iana@iana.org</a:t>
            </a:r>
            <a:endParaRPr lang="en-US" sz="2000" dirty="0" smtClean="0">
              <a:solidFill>
                <a:schemeClr val="bg1"/>
              </a:solidFill>
              <a:latin typeface="Source Sans Pro"/>
              <a:cs typeface="Source Sans Pro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Source Sans Pro"/>
                <a:cs typeface="Source Sans Pro"/>
              </a:rPr>
              <a:t>Website: </a:t>
            </a:r>
            <a:r>
              <a:rPr lang="en-US" sz="2000" dirty="0" err="1" smtClean="0">
                <a:solidFill>
                  <a:schemeClr val="bg1"/>
                </a:solidFill>
                <a:latin typeface="Source Sans Pro"/>
                <a:cs typeface="Source Sans Pro"/>
              </a:rPr>
              <a:t>iana.org</a:t>
            </a:r>
            <a:endParaRPr lang="en-US" sz="2000" dirty="0" smtClean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sp>
        <p:nvSpPr>
          <p:cNvPr id="8" name="Text Placeholder 33"/>
          <p:cNvSpPr txBox="1">
            <a:spLocks/>
          </p:cNvSpPr>
          <p:nvPr/>
        </p:nvSpPr>
        <p:spPr bwMode="auto">
          <a:xfrm>
            <a:off x="2829290" y="1099944"/>
            <a:ext cx="4948140" cy="39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AU" sz="2800" b="1" dirty="0" smtClean="0">
                <a:solidFill>
                  <a:schemeClr val="bg1"/>
                </a:solidFill>
                <a:latin typeface="Source Sans Pro" charset="0"/>
                <a:ea typeface="Segoe UI" charset="0"/>
                <a:cs typeface="Segoe UI Semilight" charset="0"/>
              </a:rPr>
              <a:t>Questions?</a:t>
            </a:r>
            <a:endParaRPr lang="en-AU" sz="2800" b="1" dirty="0">
              <a:solidFill>
                <a:schemeClr val="bg1"/>
              </a:solidFill>
              <a:latin typeface="Source Sans Pro" charset="0"/>
              <a:ea typeface="Segoe UI" charset="0"/>
              <a:cs typeface="Segoe UI Semilight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" y="736024"/>
            <a:ext cx="2693114" cy="22492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solidFill>
                <a:prstClr val="white"/>
              </a:solidFill>
            </a:endParaRPr>
          </a:p>
        </p:txBody>
      </p:sp>
      <p:sp>
        <p:nvSpPr>
          <p:cNvPr id="32" name="Text Placeholder 32"/>
          <p:cNvSpPr txBox="1">
            <a:spLocks/>
          </p:cNvSpPr>
          <p:nvPr/>
        </p:nvSpPr>
        <p:spPr>
          <a:xfrm>
            <a:off x="1105839" y="3351787"/>
            <a:ext cx="2342226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endParaRPr lang="en-US" sz="1800" dirty="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0" name="Picture 39" descr="ICANN_Logo_W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2" y="921876"/>
            <a:ext cx="2366915" cy="18370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49400" y="4165600"/>
            <a:ext cx="1862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Source Sans Pro"/>
                <a:cs typeface="Source Sans Pro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653600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6673"/>
            <a:ext cx="81030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Registry Update – RDAP Servers</a:t>
            </a: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IPv4 Recovered Pool Allocation</a:t>
            </a:r>
            <a:b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</a:b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RDNS CA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 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H-root server Announcement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2015 IANA Customer Service Survey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IANA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Registry Update – RDAP Servers</a:t>
            </a:r>
            <a:endParaRPr lang="en-US" dirty="0"/>
          </a:p>
        </p:txBody>
      </p:sp>
      <p:pic>
        <p:nvPicPr>
          <p:cNvPr id="2" name="Picture 1" descr="Screen Shot 2015-08-28 at 11.34.3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3177"/>
            <a:ext cx="9144000" cy="564206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32342" y="2616200"/>
            <a:ext cx="1797258" cy="46626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Source Sans Pro"/>
                <a:cs typeface="Source Sans Pro"/>
              </a:rPr>
              <a:t>RDAP</a:t>
            </a:r>
            <a:endParaRPr lang="en-US" b="1" dirty="0">
              <a:solidFill>
                <a:schemeClr val="accent5"/>
              </a:solidFill>
              <a:latin typeface="Source Sans Pro"/>
              <a:cs typeface="Source Sans Pro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705600" y="3082460"/>
            <a:ext cx="480278" cy="435440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70994"/>
            <a:ext cx="9144000" cy="277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16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Recovered Pool Allocations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4601" y="1402699"/>
            <a:ext cx="81030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latin typeface="Source Sans Pro"/>
                <a:cs typeface="Source Sans Pro"/>
              </a:rPr>
              <a:t>1 September 2015: Each RIR received the </a:t>
            </a:r>
            <a:r>
              <a:rPr lang="en-US" sz="2000" dirty="0" smtClean="0">
                <a:solidFill>
                  <a:srgbClr val="DB6033"/>
                </a:solidFill>
                <a:latin typeface="Source Sans Pro"/>
                <a:cs typeface="Source Sans Pro"/>
              </a:rPr>
              <a:t>equivalent of a /14</a:t>
            </a:r>
          </a:p>
          <a:p>
            <a:pPr>
              <a:buSzPct val="75000"/>
            </a:pPr>
            <a:endParaRPr lang="en-US" sz="2000" dirty="0" smtClean="0"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latin typeface="Source Sans Pro"/>
                <a:cs typeface="Source Sans Pro"/>
              </a:rPr>
              <a:t>Next allocation will take place 1 March 2016</a:t>
            </a:r>
            <a:endParaRPr lang="en-US" sz="2000" dirty="0" smtClean="0">
              <a:latin typeface="Source Sans Pro Light"/>
              <a:cs typeface="Source Sans Pro Light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1A87C9"/>
                </a:solidFill>
                <a:latin typeface="Source Sans Pro Light"/>
                <a:cs typeface="Source Sans Pro Light"/>
              </a:rPr>
              <a:t> 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Registry</a:t>
            </a: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</a:rPr>
              <a:t>: </a:t>
            </a: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  <a:hlinkClick r:id="rId3"/>
              </a:rPr>
              <a:t>http://www.iana.org/assignments/ipv4-recovered-address-</a:t>
            </a: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  <a:hlinkClick r:id="rId3"/>
              </a:rPr>
              <a:t>space</a:t>
            </a:r>
            <a:endParaRPr lang="en-US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</a:rPr>
              <a:t>Allocation tool: </a:t>
            </a: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/>
            </a:r>
            <a:b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</a:b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  <a:hlinkClick r:id="rId4"/>
              </a:rPr>
              <a:t>https</a:t>
            </a: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  <a:hlinkClick r:id="rId4"/>
              </a:rPr>
              <a:t>://github.com/icann/ipv4-recovery-</a:t>
            </a: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  <a:hlinkClick r:id="rId4"/>
              </a:rPr>
              <a:t>algorithm</a:t>
            </a:r>
            <a:endParaRPr lang="en-US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</a:rPr>
              <a:t>Global policy: </a:t>
            </a: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  <a:hlinkClick r:id="rId5"/>
              </a:rPr>
              <a:t>https://www.icann.org/resources/pages/allocation-ipv4-post-exhaustion-2012-05-08-</a:t>
            </a: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  <a:hlinkClick r:id="rId5"/>
              </a:rPr>
              <a:t>en</a:t>
            </a:r>
            <a:endParaRPr lang="en-US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4601" y="1003300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ALLOCATION FROM RECOVERED POLL</a:t>
            </a:r>
          </a:p>
        </p:txBody>
      </p:sp>
    </p:spTree>
    <p:extLst>
      <p:ext uri="{BB962C8B-B14F-4D97-AF65-F5344CB8AC3E}">
        <p14:creationId xmlns:p14="http://schemas.microsoft.com/office/powerpoint/2010/main" val="3083006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Recovered Pool Allocations</a:t>
            </a:r>
            <a:endParaRPr lang="en-US" dirty="0"/>
          </a:p>
        </p:txBody>
      </p:sp>
      <p:pic>
        <p:nvPicPr>
          <p:cNvPr id="10" name="Picture 9" descr="Screen Shot 2015-09-01 at 12.00.0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3177"/>
            <a:ext cx="9144000" cy="557260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6100"/>
            <a:ext cx="9144000" cy="576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214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hevron 48"/>
          <p:cNvSpPr/>
          <p:nvPr/>
        </p:nvSpPr>
        <p:spPr>
          <a:xfrm>
            <a:off x="544104" y="3172029"/>
            <a:ext cx="8129996" cy="45719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62872" y="3127367"/>
            <a:ext cx="166258" cy="166258"/>
          </a:xfrm>
          <a:prstGeom prst="ellipse">
            <a:avLst/>
          </a:prstGeom>
          <a:solidFill>
            <a:srgbClr val="1D98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46568" y="3127367"/>
            <a:ext cx="166258" cy="166258"/>
          </a:xfrm>
          <a:prstGeom prst="ellipse">
            <a:avLst/>
          </a:prstGeom>
          <a:solidFill>
            <a:srgbClr val="EA9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595170" y="3127367"/>
            <a:ext cx="166258" cy="166258"/>
          </a:xfrm>
          <a:prstGeom prst="ellipse">
            <a:avLst/>
          </a:prstGeom>
          <a:solidFill>
            <a:srgbClr val="DB6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809716" y="3127367"/>
            <a:ext cx="166258" cy="166258"/>
          </a:xfrm>
          <a:prstGeom prst="ellipse">
            <a:avLst/>
          </a:prstGeom>
          <a:solidFill>
            <a:srgbClr val="0D43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30625" y="3127367"/>
            <a:ext cx="166258" cy="166258"/>
          </a:xfrm>
          <a:prstGeom prst="ellipse">
            <a:avLst/>
          </a:prstGeom>
          <a:solidFill>
            <a:srgbClr val="1768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16226" y="1483781"/>
            <a:ext cx="1259550" cy="1259550"/>
            <a:chOff x="569487" y="2043501"/>
            <a:chExt cx="1346792" cy="1346792"/>
          </a:xfrm>
        </p:grpSpPr>
        <p:sp>
          <p:nvSpPr>
            <p:cNvPr id="11" name="Teardrop 10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rgbClr val="2599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4800" y="2386020"/>
              <a:ext cx="1273358" cy="75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Mar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2016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549777" y="1519428"/>
            <a:ext cx="1259550" cy="1774198"/>
            <a:chOff x="2105815" y="2043501"/>
            <a:chExt cx="1346792" cy="1897087"/>
          </a:xfrm>
        </p:grpSpPr>
        <p:sp>
          <p:nvSpPr>
            <p:cNvPr id="13" name="Oval 12"/>
            <p:cNvSpPr/>
            <p:nvPr/>
          </p:nvSpPr>
          <p:spPr>
            <a:xfrm>
              <a:off x="2690831" y="3762814"/>
              <a:ext cx="177774" cy="177774"/>
            </a:xfrm>
            <a:prstGeom prst="ellipse">
              <a:avLst/>
            </a:prstGeom>
            <a:solidFill>
              <a:srgbClr val="1B6F7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ource Sans Pro"/>
                <a:cs typeface="Source Sans Pro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105815" y="2043501"/>
              <a:ext cx="1346792" cy="1346792"/>
              <a:chOff x="569487" y="2043501"/>
              <a:chExt cx="1346792" cy="1346792"/>
            </a:xfrm>
          </p:grpSpPr>
          <p:sp>
            <p:nvSpPr>
              <p:cNvPr id="23" name="Teardrop 22"/>
              <p:cNvSpPr/>
              <p:nvPr/>
            </p:nvSpPr>
            <p:spPr>
              <a:xfrm rot="8100000">
                <a:off x="569487" y="2043501"/>
                <a:ext cx="1346792" cy="1346792"/>
              </a:xfrm>
              <a:prstGeom prst="teardrop">
                <a:avLst>
                  <a:gd name="adj" fmla="val 96125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ource Sans Pro"/>
                  <a:cs typeface="Source Sans Pro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94800" y="2386020"/>
                <a:ext cx="1273358" cy="756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Source Sans Pro"/>
                    <a:cs typeface="Source Sans Pro"/>
                  </a:rPr>
                  <a:t>Sep</a:t>
                </a:r>
              </a:p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Source Sans Pro"/>
                    <a:cs typeface="Source Sans Pro"/>
                  </a:rPr>
                  <a:t>2016</a:t>
                </a:r>
                <a:endParaRPr lang="en-US" sz="2000" dirty="0">
                  <a:solidFill>
                    <a:schemeClr val="bg1"/>
                  </a:solidFill>
                  <a:latin typeface="Source Sans Pro"/>
                  <a:cs typeface="Source Sans Pro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2783328" y="1483781"/>
            <a:ext cx="1259550" cy="1259550"/>
            <a:chOff x="569487" y="2043501"/>
            <a:chExt cx="1346792" cy="1346792"/>
          </a:xfrm>
        </p:grpSpPr>
        <p:sp>
          <p:nvSpPr>
            <p:cNvPr id="26" name="Teardrop 25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ource Sans Pro"/>
                <a:cs typeface="Source Sans Pro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4800" y="2386020"/>
              <a:ext cx="1273358" cy="75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Source Sans Pro"/>
                  <a:cs typeface="Source Sans Pro"/>
                </a:rPr>
                <a:t>Mar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2017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016879" y="1483781"/>
            <a:ext cx="1259550" cy="1259550"/>
            <a:chOff x="569487" y="2043501"/>
            <a:chExt cx="1346792" cy="1346792"/>
          </a:xfrm>
        </p:grpSpPr>
        <p:sp>
          <p:nvSpPr>
            <p:cNvPr id="31" name="Teardrop 30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ource Sans Pro"/>
                <a:cs typeface="Source Sans Pro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4800" y="2386020"/>
              <a:ext cx="1273358" cy="75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Source Sans Pro"/>
                  <a:cs typeface="Source Sans Pro"/>
                </a:rPr>
                <a:t>Sep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2017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250430" y="1483781"/>
            <a:ext cx="1259550" cy="1259550"/>
            <a:chOff x="569487" y="2043501"/>
            <a:chExt cx="1346792" cy="1346792"/>
          </a:xfrm>
        </p:grpSpPr>
        <p:sp>
          <p:nvSpPr>
            <p:cNvPr id="44" name="Teardrop 43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ource Sans Pro"/>
                <a:cs typeface="Source Sans Pro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94800" y="2386020"/>
              <a:ext cx="1273358" cy="75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Source Sans Pro"/>
                  <a:cs typeface="Source Sans Pro"/>
                </a:rPr>
                <a:t>Mar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2018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483979" y="1483781"/>
            <a:ext cx="1259550" cy="1259550"/>
            <a:chOff x="569487" y="2043501"/>
            <a:chExt cx="1346792" cy="1346792"/>
          </a:xfrm>
        </p:grpSpPr>
        <p:sp>
          <p:nvSpPr>
            <p:cNvPr id="36" name="Teardrop 35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rgbClr val="1768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ource Sans Pro"/>
                <a:cs typeface="Source Sans Pro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4800" y="2386020"/>
              <a:ext cx="1273358" cy="75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Source Sans Pro"/>
                  <a:cs typeface="Source Sans Pro"/>
                </a:rPr>
                <a:t>Sep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2018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50565" y="3457102"/>
            <a:ext cx="1190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Source Sans Pro Light"/>
                <a:cs typeface="Source Sans Pro Light"/>
              </a:rPr>
              <a:t>/15</a:t>
            </a:r>
            <a:endParaRPr lang="en-US" sz="1400" b="1" dirty="0">
              <a:latin typeface="Source Sans Pro Light"/>
              <a:cs typeface="Source Sans Pro Ligh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97714" y="3457102"/>
            <a:ext cx="1190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Source Sans Pro Light"/>
                <a:cs typeface="Source Sans Pro Light"/>
              </a:rPr>
              <a:t>/18</a:t>
            </a:r>
            <a:endParaRPr lang="en-US" sz="1400" b="1" dirty="0">
              <a:latin typeface="Source Sans Pro Light"/>
              <a:cs typeface="Source Sans Pro Ligh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38766" y="3457102"/>
            <a:ext cx="1190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Source Sans Pro Light"/>
                <a:cs typeface="Source Sans Pro Light"/>
              </a:rPr>
              <a:t>/19</a:t>
            </a:r>
            <a:endParaRPr lang="en-US" sz="1400" b="1" dirty="0">
              <a:latin typeface="Source Sans Pro Light"/>
              <a:cs typeface="Source Sans Pro Ligh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87489" y="3457102"/>
            <a:ext cx="1190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Source Sans Pro Light"/>
                <a:cs typeface="Source Sans Pro Light"/>
              </a:rPr>
              <a:t>/20</a:t>
            </a:r>
            <a:endParaRPr lang="en-US" sz="1400" b="1" dirty="0">
              <a:latin typeface="Source Sans Pro Light"/>
              <a:cs typeface="Source Sans Pro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98737" y="3457102"/>
            <a:ext cx="1190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Source Sans Pro Light"/>
                <a:cs typeface="Source Sans Pro Light"/>
              </a:rPr>
              <a:t>/21</a:t>
            </a:r>
            <a:endParaRPr lang="en-US" sz="1400" b="1" dirty="0">
              <a:latin typeface="Source Sans Pro Light"/>
              <a:cs typeface="Source Sans Pro Ligh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0003" y="4943856"/>
            <a:ext cx="8103993" cy="857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en-US" sz="1400" dirty="0" smtClean="0">
                <a:solidFill>
                  <a:srgbClr val="154A78"/>
                </a:solidFill>
                <a:latin typeface="Source Sans Pro Light"/>
                <a:cs typeface="Source Sans Pro Light"/>
              </a:rPr>
              <a:t>If we do not receive additional returned addresses, the last allocation from the recovered pool will take place in </a:t>
            </a:r>
            <a:r>
              <a:rPr lang="en-US" sz="1400" b="1" dirty="0" smtClean="0">
                <a:solidFill>
                  <a:srgbClr val="154A78"/>
                </a:solidFill>
                <a:latin typeface="Source Sans Pro Light"/>
                <a:cs typeface="Source Sans Pro Light"/>
              </a:rPr>
              <a:t>March 2019</a:t>
            </a:r>
            <a:r>
              <a:rPr lang="en-US" sz="1400" dirty="0" smtClean="0">
                <a:solidFill>
                  <a:srgbClr val="154A78"/>
                </a:solidFill>
                <a:latin typeface="Source Sans Pro Light"/>
                <a:cs typeface="Source Sans Pro Light"/>
              </a:rPr>
              <a:t>. After that, the recipient size would not be large enough to satisfy the  global policy minimum. </a:t>
            </a:r>
            <a:endParaRPr lang="en-US" sz="1400" dirty="0">
              <a:solidFill>
                <a:srgbClr val="154A78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Recovered Pool Allocations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532415" y="3458602"/>
            <a:ext cx="1190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Source Sans Pro Light"/>
                <a:cs typeface="Source Sans Pro Light"/>
              </a:rPr>
              <a:t> /22</a:t>
            </a:r>
            <a:endParaRPr lang="en-US" sz="1400" b="1" dirty="0">
              <a:latin typeface="Source Sans Pro Light"/>
              <a:cs typeface="Source Sans Pro Ligh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723288" y="1519427"/>
            <a:ext cx="1259550" cy="1774198"/>
            <a:chOff x="2105815" y="2043501"/>
            <a:chExt cx="1346792" cy="1897087"/>
          </a:xfrm>
        </p:grpSpPr>
        <p:sp>
          <p:nvSpPr>
            <p:cNvPr id="53" name="Oval 52"/>
            <p:cNvSpPr/>
            <p:nvPr/>
          </p:nvSpPr>
          <p:spPr>
            <a:xfrm>
              <a:off x="2690831" y="3762814"/>
              <a:ext cx="177774" cy="177774"/>
            </a:xfrm>
            <a:prstGeom prst="ellipse">
              <a:avLst/>
            </a:prstGeom>
            <a:solidFill>
              <a:srgbClr val="1B6F7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ource Sans Pro"/>
                <a:cs typeface="Source Sans Pro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2105815" y="2043501"/>
              <a:ext cx="1346792" cy="1346792"/>
              <a:chOff x="569487" y="2043501"/>
              <a:chExt cx="1346792" cy="1346792"/>
            </a:xfrm>
          </p:grpSpPr>
          <p:sp>
            <p:nvSpPr>
              <p:cNvPr id="55" name="Teardrop 54"/>
              <p:cNvSpPr/>
              <p:nvPr/>
            </p:nvSpPr>
            <p:spPr>
              <a:xfrm rot="8100000">
                <a:off x="569487" y="2043501"/>
                <a:ext cx="1346792" cy="1346792"/>
              </a:xfrm>
              <a:prstGeom prst="teardrop">
                <a:avLst>
                  <a:gd name="adj" fmla="val 96125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ource Sans Pro"/>
                  <a:cs typeface="Source Sans Pro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94800" y="2386020"/>
                <a:ext cx="1273358" cy="756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Source Sans Pro"/>
                    <a:cs typeface="Source Sans Pro"/>
                  </a:rPr>
                  <a:t>Mar</a:t>
                </a:r>
              </a:p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Source Sans Pro"/>
                    <a:cs typeface="Source Sans Pro"/>
                  </a:rPr>
                  <a:t>2019</a:t>
                </a:r>
                <a:endParaRPr lang="en-US" sz="2000" dirty="0">
                  <a:solidFill>
                    <a:schemeClr val="bg1"/>
                  </a:solidFill>
                  <a:latin typeface="Source Sans Pro"/>
                  <a:cs typeface="Source Sans Pro"/>
                </a:endParaRPr>
              </a:p>
            </p:txBody>
          </p:sp>
        </p:grpSp>
      </p:grpSp>
      <p:sp>
        <p:nvSpPr>
          <p:cNvPr id="57" name="TextBox 56"/>
          <p:cNvSpPr txBox="1"/>
          <p:nvPr/>
        </p:nvSpPr>
        <p:spPr>
          <a:xfrm>
            <a:off x="7746961" y="3465506"/>
            <a:ext cx="1190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Source Sans Pro Light"/>
                <a:cs typeface="Source Sans Pro Light"/>
              </a:rPr>
              <a:t> /23</a:t>
            </a:r>
            <a:endParaRPr lang="en-US" sz="1400" b="1" dirty="0">
              <a:latin typeface="Source Sans Pro Light"/>
              <a:cs typeface="Source Sans Pro Ligh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876842" y="4203700"/>
            <a:ext cx="1797258" cy="59326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Source Sans Pro"/>
                <a:cs typeface="Source Sans Pro"/>
              </a:rPr>
              <a:t>Last Allocation</a:t>
            </a:r>
            <a:endParaRPr lang="en-US" b="1" dirty="0">
              <a:solidFill>
                <a:schemeClr val="accent5"/>
              </a:solidFill>
              <a:latin typeface="Source Sans Pro"/>
              <a:cs typeface="Source Sans Pro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7790130" y="3768260"/>
            <a:ext cx="480278" cy="435440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745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>
                <a:latin typeface="Source Sans Pro"/>
                <a:cs typeface="Source Sans Pro"/>
              </a:rPr>
              <a:t>The </a:t>
            </a:r>
            <a:r>
              <a:rPr lang="en-US" sz="2000" dirty="0" smtClean="0">
                <a:latin typeface="Source Sans Pro"/>
                <a:cs typeface="Source Sans Pro"/>
              </a:rPr>
              <a:t>ICANN </a:t>
            </a:r>
            <a:r>
              <a:rPr lang="en-US" sz="2000" dirty="0">
                <a:latin typeface="Source Sans Pro"/>
                <a:cs typeface="Source Sans Pro"/>
              </a:rPr>
              <a:t>RDNS CA expires </a:t>
            </a:r>
            <a:r>
              <a:rPr lang="en-US" sz="2000" dirty="0" smtClean="0">
                <a:latin typeface="Source Sans Pro"/>
                <a:cs typeface="Source Sans Pro"/>
              </a:rPr>
              <a:t>on </a:t>
            </a:r>
            <a:r>
              <a:rPr lang="en-US" sz="2000" dirty="0" smtClean="0">
                <a:solidFill>
                  <a:schemeClr val="accent5"/>
                </a:solidFill>
                <a:latin typeface="Source Sans Pro"/>
                <a:cs typeface="Source Sans Pro"/>
              </a:rPr>
              <a:t>13 March 2016</a:t>
            </a:r>
          </a:p>
          <a:p>
            <a:pPr>
              <a:buSzPct val="75000"/>
            </a:pPr>
            <a:endParaRPr lang="en-US" sz="2000" dirty="0" smtClean="0">
              <a:solidFill>
                <a:schemeClr val="accent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latin typeface="Source Sans Pro"/>
                <a:cs typeface="Source Sans Pro"/>
              </a:rPr>
              <a:t>Consulted with RIRs and received their agreement to the proposed schedule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latin typeface="Source Sans Pro"/>
                <a:cs typeface="Source Sans Pro"/>
              </a:rPr>
              <a:t>RIRs submitted new CSRs to ICANN </a:t>
            </a:r>
            <a:r>
              <a:rPr lang="en-US" sz="2000" dirty="0" smtClean="0">
                <a:latin typeface="Source Sans Pro"/>
                <a:cs typeface="Source Sans Pro"/>
              </a:rPr>
              <a:t>by the beginning of November</a:t>
            </a:r>
            <a:endParaRPr lang="en-US" sz="2000" dirty="0" smtClean="0">
              <a:latin typeface="Source Sans Pro Light"/>
              <a:cs typeface="Source Sans Pro Light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1A87C9"/>
                </a:solidFill>
                <a:latin typeface="Source Sans Pro Light"/>
                <a:cs typeface="Source Sans Pro Light"/>
              </a:rPr>
              <a:t> 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Rollover was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completed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on </a:t>
            </a:r>
            <a:r>
              <a:rPr lang="en-US" sz="2000" dirty="0" smtClean="0">
                <a:solidFill>
                  <a:srgbClr val="DB6033"/>
                </a:solidFill>
                <a:latin typeface="Source Sans Pro"/>
                <a:cs typeface="Source Sans Pro"/>
              </a:rPr>
              <a:t>13 </a:t>
            </a:r>
            <a:r>
              <a:rPr lang="en-US" sz="2000" dirty="0">
                <a:solidFill>
                  <a:srgbClr val="DB6033"/>
                </a:solidFill>
                <a:latin typeface="Source Sans Pro"/>
                <a:cs typeface="Source Sans Pro"/>
              </a:rPr>
              <a:t>November 2015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RDNS CA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4601" y="1028700"/>
            <a:ext cx="4235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Reverse DNS (</a:t>
            </a:r>
            <a:r>
              <a:rPr lang="en-US" dirty="0" err="1" smtClean="0">
                <a:latin typeface="Source Sans Pro"/>
                <a:cs typeface="Source Sans Pro"/>
              </a:rPr>
              <a:t>rDNS</a:t>
            </a:r>
            <a:r>
              <a:rPr lang="en-US" dirty="0" smtClean="0">
                <a:latin typeface="Source Sans Pro"/>
                <a:cs typeface="Source Sans Pro"/>
              </a:rPr>
              <a:t>) CERTIFICATE CHANGE</a:t>
            </a:r>
          </a:p>
        </p:txBody>
      </p:sp>
    </p:spTree>
    <p:extLst>
      <p:ext uri="{BB962C8B-B14F-4D97-AF65-F5344CB8AC3E}">
        <p14:creationId xmlns:p14="http://schemas.microsoft.com/office/powerpoint/2010/main" val="32380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endParaRPr lang="en-US" sz="2000" dirty="0" smtClean="0">
              <a:solidFill>
                <a:schemeClr val="accent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1A87C9"/>
                </a:solidFill>
                <a:latin typeface="Source Sans Pro Light"/>
                <a:cs typeface="Source Sans Pro Light"/>
              </a:rPr>
              <a:t> 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Announce Upcoming Root Server Change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4601" y="1028700"/>
            <a:ext cx="663515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NOTIFICATION OF UPCOMING Change of IP Address of H root server</a:t>
            </a:r>
          </a:p>
          <a:p>
            <a:endParaRPr lang="en-US" dirty="0" smtClean="0">
              <a:latin typeface="Source Sans Pro"/>
              <a:cs typeface="Source Sans Pro"/>
            </a:endParaRPr>
          </a:p>
          <a:p>
            <a:r>
              <a:rPr lang="en-US" dirty="0" smtClean="0">
                <a:latin typeface="Source Sans Pro"/>
                <a:cs typeface="Source Sans Pro"/>
              </a:rPr>
              <a:t>New IPv4 Address:  198.97.190.53</a:t>
            </a:r>
          </a:p>
          <a:p>
            <a:endParaRPr lang="en-US" dirty="0">
              <a:latin typeface="Source Sans Pro"/>
              <a:cs typeface="Source Sans Pro"/>
            </a:endParaRPr>
          </a:p>
          <a:p>
            <a:r>
              <a:rPr lang="en-US" dirty="0" smtClean="0">
                <a:latin typeface="Source Sans Pro"/>
                <a:cs typeface="Source Sans Pro"/>
              </a:rPr>
              <a:t>New IPv6 Address: 2001:500:1::53</a:t>
            </a:r>
          </a:p>
          <a:p>
            <a:endParaRPr lang="en-US" dirty="0">
              <a:latin typeface="Source Sans Pro"/>
              <a:cs typeface="Source Sans Pro"/>
            </a:endParaRPr>
          </a:p>
          <a:p>
            <a:r>
              <a:rPr lang="en-US" dirty="0" smtClean="0">
                <a:latin typeface="Source Sans Pro"/>
                <a:cs typeface="Source Sans Pro"/>
              </a:rPr>
              <a:t>Change will be implemented on 1 December 2015</a:t>
            </a:r>
          </a:p>
          <a:p>
            <a:endParaRPr lang="en-US" dirty="0">
              <a:latin typeface="Source Sans Pro"/>
              <a:cs typeface="Source Sans Pro"/>
            </a:endParaRPr>
          </a:p>
          <a:p>
            <a:r>
              <a:rPr lang="en-US" dirty="0"/>
              <a:t>New hints files will be available at the following:</a:t>
            </a:r>
          </a:p>
          <a:p>
            <a:r>
              <a:rPr lang="en-US" dirty="0">
                <a:hlinkClick r:id="rId3"/>
              </a:rPr>
              <a:t>http://www.internic.net/domain/</a:t>
            </a:r>
            <a:r>
              <a:rPr lang="en-US" dirty="0" smtClean="0">
                <a:hlinkClick r:id="rId3"/>
              </a:rPr>
              <a:t>named.root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://www.internic.net/domain/named.cache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You can monitor the transition here:</a:t>
            </a:r>
          </a:p>
          <a:p>
            <a:r>
              <a:rPr lang="en-US" dirty="0">
                <a:hlinkClick r:id="rId5"/>
              </a:rPr>
              <a:t>http://h.root-servers.org/</a:t>
            </a:r>
            <a:r>
              <a:rPr lang="en-US" dirty="0" smtClean="0">
                <a:hlinkClick r:id="rId5"/>
              </a:rPr>
              <a:t>old_vs_new.html</a:t>
            </a:r>
            <a:endParaRPr lang="en-US" dirty="0" smtClean="0"/>
          </a:p>
          <a:p>
            <a:endParaRPr lang="en-US" dirty="0" smtClean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33993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Annual Customer Service Survey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28700"/>
            <a:ext cx="514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2015 IANA functions Customer Service Survey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058" y="1778000"/>
            <a:ext cx="6096000" cy="3314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5900" y="1676380"/>
            <a:ext cx="18263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Process Quality</a:t>
            </a:r>
          </a:p>
          <a:p>
            <a:endParaRPr lang="en-US" dirty="0">
              <a:latin typeface="Source Sans Pro"/>
              <a:cs typeface="Source Sans Pro"/>
            </a:endParaRPr>
          </a:p>
          <a:p>
            <a:r>
              <a:rPr lang="en-US" dirty="0" smtClean="0">
                <a:latin typeface="Source Sans Pro"/>
                <a:cs typeface="Source Sans Pro"/>
              </a:rPr>
              <a:t>Quality of Instructions</a:t>
            </a:r>
          </a:p>
          <a:p>
            <a:endParaRPr lang="en-US" dirty="0">
              <a:latin typeface="Source Sans Pro"/>
              <a:cs typeface="Source Sans Pro"/>
            </a:endParaRPr>
          </a:p>
          <a:p>
            <a:r>
              <a:rPr lang="en-US" dirty="0" smtClean="0">
                <a:latin typeface="Source Sans Pro"/>
                <a:cs typeface="Source Sans Pro"/>
              </a:rPr>
              <a:t>Courtesy</a:t>
            </a:r>
          </a:p>
          <a:p>
            <a:endParaRPr lang="en-US" dirty="0">
              <a:latin typeface="Source Sans Pro"/>
              <a:cs typeface="Source Sans Pro"/>
            </a:endParaRPr>
          </a:p>
          <a:p>
            <a:r>
              <a:rPr lang="en-US" dirty="0" smtClean="0">
                <a:latin typeface="Source Sans Pro"/>
                <a:cs typeface="Source Sans Pro"/>
              </a:rPr>
              <a:t>Timeliness</a:t>
            </a:r>
          </a:p>
          <a:p>
            <a:endParaRPr lang="en-US" dirty="0">
              <a:latin typeface="Source Sans Pro"/>
              <a:cs typeface="Source Sans Pro"/>
            </a:endParaRPr>
          </a:p>
          <a:p>
            <a:r>
              <a:rPr lang="en-US" dirty="0" smtClean="0">
                <a:latin typeface="Source Sans Pro"/>
                <a:cs typeface="Source Sans Pro"/>
              </a:rPr>
              <a:t>Feedback</a:t>
            </a:r>
          </a:p>
          <a:p>
            <a:endParaRPr lang="en-US" dirty="0">
              <a:latin typeface="Source Sans Pro"/>
              <a:cs typeface="Source Sans Pro"/>
            </a:endParaRPr>
          </a:p>
          <a:p>
            <a:r>
              <a:rPr lang="en-US" dirty="0" smtClean="0">
                <a:latin typeface="Source Sans Pro"/>
                <a:cs typeface="Source Sans Pro"/>
              </a:rPr>
              <a:t>Accuracy</a:t>
            </a:r>
          </a:p>
          <a:p>
            <a:endParaRPr lang="en-US" dirty="0">
              <a:latin typeface="Source Sans Pro"/>
              <a:cs typeface="Source Sans Pro"/>
            </a:endParaRPr>
          </a:p>
          <a:p>
            <a:endParaRPr lang="en-US" dirty="0" smtClean="0">
              <a:latin typeface="Source Sans Pro"/>
              <a:cs typeface="Source Sans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4900" y="542290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0%        20%          40%           60%         80%     100%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15541" y="2932668"/>
            <a:ext cx="94128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Source Sans Pro"/>
                <a:cs typeface="Source Sans Pro"/>
              </a:rPr>
              <a:t>Very Sat</a:t>
            </a:r>
          </a:p>
          <a:p>
            <a:endParaRPr lang="en-US" sz="1200" dirty="0">
              <a:latin typeface="Source Sans Pro"/>
              <a:cs typeface="Source Sans Pro"/>
            </a:endParaRPr>
          </a:p>
          <a:p>
            <a:r>
              <a:rPr lang="en-US" sz="1200" dirty="0" smtClean="0">
                <a:latin typeface="Source Sans Pro"/>
                <a:cs typeface="Source Sans Pro"/>
              </a:rPr>
              <a:t>Satisfied</a:t>
            </a:r>
          </a:p>
          <a:p>
            <a:endParaRPr lang="en-US" sz="1200" dirty="0" smtClean="0">
              <a:latin typeface="Source Sans Pro"/>
              <a:cs typeface="Source Sans Pro"/>
            </a:endParaRPr>
          </a:p>
          <a:p>
            <a:r>
              <a:rPr lang="en-US" sz="1200" dirty="0" smtClean="0">
                <a:latin typeface="Source Sans Pro"/>
                <a:cs typeface="Source Sans Pro"/>
              </a:rPr>
              <a:t>Dissatisfied</a:t>
            </a:r>
          </a:p>
          <a:p>
            <a:endParaRPr lang="en-US" sz="1200" dirty="0" smtClean="0">
              <a:latin typeface="Source Sans Pro"/>
              <a:cs typeface="Source Sans Pro"/>
            </a:endParaRPr>
          </a:p>
          <a:p>
            <a:r>
              <a:rPr lang="en-US" sz="1200" dirty="0" smtClean="0">
                <a:latin typeface="Source Sans Pro"/>
                <a:cs typeface="Source Sans Pro"/>
              </a:rPr>
              <a:t>Very </a:t>
            </a:r>
            <a:r>
              <a:rPr lang="en-US" sz="1200" dirty="0" err="1" smtClean="0">
                <a:latin typeface="Source Sans Pro"/>
                <a:cs typeface="Source Sans Pro"/>
              </a:rPr>
              <a:t>Dissat</a:t>
            </a:r>
            <a:endParaRPr lang="en-US" sz="1200" dirty="0">
              <a:latin typeface="Source Sans Pro"/>
              <a:cs typeface="Source Sans Pro"/>
            </a:endParaRPr>
          </a:p>
          <a:p>
            <a:r>
              <a:rPr lang="en-US" dirty="0" smtClean="0">
                <a:latin typeface="Source Sans Pro"/>
                <a:cs typeface="Source Sans Pr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7904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7684</TotalTime>
  <Words>394</Words>
  <Application>Microsoft Macintosh PowerPoint</Application>
  <PresentationFormat>On-screen Show (4:3)</PresentationFormat>
  <Paragraphs>118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IANA Update</vt:lpstr>
      <vt:lpstr>Registry Update – RDAP Servers</vt:lpstr>
      <vt:lpstr>IPv4 Recovered Pool Allocations</vt:lpstr>
      <vt:lpstr>IPv4 Recovered Pool Allocations</vt:lpstr>
      <vt:lpstr>IPv4 Recovered Pool Allocations</vt:lpstr>
      <vt:lpstr>RDNS CA</vt:lpstr>
      <vt:lpstr>Announce Upcoming Root Server Change</vt:lpstr>
      <vt:lpstr>Annual Customer Service Survey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Elise Gerich</cp:lastModifiedBy>
  <cp:revision>254</cp:revision>
  <cp:lastPrinted>2015-04-13T15:10:57Z</cp:lastPrinted>
  <dcterms:created xsi:type="dcterms:W3CDTF">2015-01-07T16:11:05Z</dcterms:created>
  <dcterms:modified xsi:type="dcterms:W3CDTF">2015-11-17T08:20:20Z</dcterms:modified>
</cp:coreProperties>
</file>