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301" r:id="rId3"/>
    <p:sldId id="265" r:id="rId4"/>
    <p:sldId id="306" r:id="rId5"/>
    <p:sldId id="300" r:id="rId6"/>
    <p:sldId id="302" r:id="rId7"/>
    <p:sldId id="307" r:id="rId8"/>
    <p:sldId id="283" r:id="rId9"/>
    <p:sldId id="30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13050"/>
    <a:srgbClr val="0D243E"/>
    <a:srgbClr val="05183A"/>
    <a:srgbClr val="041A34"/>
    <a:srgbClr val="061129"/>
    <a:srgbClr val="008CB5"/>
    <a:srgbClr val="060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4E4F5-2AD6-5C4D-9EB4-55610899D38C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C9C02-4A7B-2D4D-BF53-08F2A216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22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CF2F4-956A-9249-87C4-9F491A2C1746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49B87-3874-0A43-88AD-D76288E7D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71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8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8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8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8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80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8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0043E3-B5C5-924A-85AC-F10E4E6D4345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4AAC44-AC97-421F-9406-D0CA57CDFC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IPv6 awareness,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reaching out to Marketing and PR folks to get their websites IPv6 enabled (get6 campaign).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4AAC44-AC97-421F-9406-D0CA57CDFC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52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crossed out text? This “trend” is over as of 24 Sep 2015, when ARIN’s free pool depleted.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July</a:t>
            </a:r>
            <a:r>
              <a:rPr lang="en-US" baseline="0" dirty="0" smtClean="0"/>
              <a:t> 2014 we were at 170 in-region transfers, and 45 to APNIC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6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Updates have been done to guidelines and other information on the website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rPr>
              <a:t> to make them clearer. We are responding faster to ACSP suggestions. ACSP is the ARIN Consultation and Suggestion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5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from 20/80 to almost 50/50 in five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449F9-7924-5B4B-8699-CC8611131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59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</a:t>
            </a:r>
            <a:r>
              <a:rPr lang="en-US" baseline="0" dirty="0" smtClean="0"/>
              <a:t> of transfer 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49B87-3874-0A43-88AD-D76288E7D9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3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" y="0"/>
            <a:ext cx="9142084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2800"/>
            <a:ext cx="7772400" cy="108585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7403" y="4572000"/>
            <a:ext cx="6934200" cy="1371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1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solidFill>
                  <a:srgbClr val="113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" y="6188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518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pPr>
              <a:defRPr/>
            </a:pPr>
            <a:fld id="{A7B2FAA6-63D4-5B4E-989C-AF7A1EC3D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" y="76200"/>
            <a:ext cx="9150952" cy="68238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0" r:id="rId3"/>
    <p:sldLayoutId id="2147483655" r:id="rId4"/>
    <p:sldLayoutId id="2147483662" r:id="rId5"/>
    <p:sldLayoutId id="214748366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 txBox="1">
            <a:spLocks/>
          </p:cNvSpPr>
          <p:nvPr/>
        </p:nvSpPr>
        <p:spPr bwMode="auto">
          <a:xfrm>
            <a:off x="0" y="3048000"/>
            <a:ext cx="91440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23" tIns="50911" rIns="101823" bIns="50911" anchor="ctr"/>
          <a:lstStyle>
            <a:lvl1pPr defTabSz="5064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5064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064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064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064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Century Gothic"/>
                <a:cs typeface="Century Gothic"/>
              </a:rPr>
              <a:t>ARIN </a:t>
            </a:r>
            <a:r>
              <a:rPr lang="en-US" sz="4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Update</a:t>
            </a:r>
            <a:endParaRPr lang="en-US" sz="32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ctr">
              <a:lnSpc>
                <a:spcPct val="70000"/>
              </a:lnSpc>
            </a:pPr>
            <a:endParaRPr lang="en-US" sz="2800" b="1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Aaron Hughes</a:t>
            </a:r>
            <a:endParaRPr lang="en-US" sz="2800" b="1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entury Gothic"/>
                <a:cs typeface="Century Gothic"/>
              </a:rPr>
              <a:t>ARIN </a:t>
            </a:r>
            <a:r>
              <a:rPr lang="en-US" sz="28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Board of Trustees</a:t>
            </a:r>
            <a:endParaRPr lang="en-US" sz="2800" b="1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860677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5" descr="C:\Documents and Settings\leslien\Local Settings\Temporary Internet Files\Content.IE5\P9WIMAOI\MPj0439536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48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8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o-RO" dirty="0"/>
              <a:t>2015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2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Increased focus on customer service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Based on feedback and survey</a:t>
            </a:r>
          </a:p>
          <a:p>
            <a:r>
              <a:rPr lang="en-US" sz="3000" dirty="0">
                <a:solidFill>
                  <a:srgbClr val="000000"/>
                </a:solidFill>
              </a:rPr>
              <a:t>Continued IPv4 to IPv6 Transition Awareness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Targeting ISPs and Content Providers</a:t>
            </a:r>
          </a:p>
          <a:p>
            <a:r>
              <a:rPr lang="en-US" sz="3000" dirty="0">
                <a:solidFill>
                  <a:srgbClr val="000000"/>
                </a:solidFill>
              </a:rPr>
              <a:t>Continued participation in Internet Governance forums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</a:rPr>
              <a:t>To maintain the community-based multi-stakeholder policy development model </a:t>
            </a:r>
          </a:p>
          <a:p>
            <a:r>
              <a:rPr lang="en-US" sz="3000" dirty="0">
                <a:solidFill>
                  <a:srgbClr val="000000"/>
                </a:solidFill>
              </a:rPr>
              <a:t>Participate in planning discussions for the transition of the stewardship of IANA to encourage responsible oversight of critical Internet resources</a:t>
            </a:r>
          </a:p>
          <a:p>
            <a:r>
              <a:rPr lang="en-US" sz="3000" dirty="0">
                <a:solidFill>
                  <a:srgbClr val="000000"/>
                </a:solidFill>
              </a:rPr>
              <a:t>Continued development and integration of web-based functionality</a:t>
            </a:r>
          </a:p>
          <a:p>
            <a:endParaRPr lang="en-US" dirty="0">
              <a:solidFill>
                <a:srgbClr val="59595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277EC4-2A58-CF41-8417-90CAEBBB4C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379215"/>
            <a:ext cx="85741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Century Gothic" charset="0"/>
              </a:rPr>
              <a:t>IPv4 Address Status</a:t>
            </a:r>
            <a:r>
              <a:rPr lang="en-US" dirty="0">
                <a:latin typeface="Century Gothic" charset="0"/>
              </a:rPr>
              <a:t/>
            </a:r>
            <a:br>
              <a:rPr lang="en-US" dirty="0">
                <a:latin typeface="Century Gothic" charset="0"/>
              </a:rPr>
            </a:br>
            <a:endParaRPr lang="en-US" sz="2400" dirty="0">
              <a:latin typeface="Century Gothic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620000" cy="23622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000" b="1" dirty="0" smtClean="0">
                <a:solidFill>
                  <a:srgbClr val="000000"/>
                </a:solidFill>
                <a:latin typeface="Century Gothic" charset="0"/>
              </a:rPr>
              <a:t>Purpose Specific Inventory:</a:t>
            </a:r>
          </a:p>
          <a:p>
            <a:pPr>
              <a:lnSpc>
                <a:spcPct val="110000"/>
              </a:lnSpc>
            </a:pPr>
            <a:r>
              <a:rPr lang="en-US" altLang="ja-JP" sz="2400" b="1" dirty="0" smtClean="0">
                <a:solidFill>
                  <a:srgbClr val="376092"/>
                </a:solidFill>
                <a:latin typeface="Century Gothic" charset="0"/>
              </a:rPr>
              <a:t>One v4 /10 </a:t>
            </a:r>
            <a:r>
              <a:rPr lang="en-US" altLang="ja-JP" sz="2400" dirty="0" smtClean="0">
                <a:solidFill>
                  <a:srgbClr val="000000"/>
                </a:solidFill>
                <a:latin typeface="Century Gothic" charset="0"/>
              </a:rPr>
              <a:t>for</a:t>
            </a:r>
            <a:r>
              <a:rPr lang="en-US" altLang="ja-JP" sz="2400" b="1" dirty="0" smtClean="0">
                <a:solidFill>
                  <a:srgbClr val="376092"/>
                </a:solidFill>
                <a:latin typeface="Century Gothic" charset="0"/>
              </a:rPr>
              <a:t> </a:t>
            </a:r>
            <a:r>
              <a:rPr lang="en-US" altLang="ja-JP" sz="2400" dirty="0" smtClean="0">
                <a:latin typeface="Century Gothic" charset="0"/>
              </a:rPr>
              <a:t>NRPM 4.10 “</a:t>
            </a:r>
            <a:r>
              <a:rPr lang="en-US" sz="2400" dirty="0"/>
              <a:t>Dedicated IPv4 block to facilitate IPv6 </a:t>
            </a:r>
            <a:r>
              <a:rPr lang="en-US" sz="2400" dirty="0" smtClean="0"/>
              <a:t>Deployment” (two 24s issued so far)</a:t>
            </a:r>
          </a:p>
          <a:p>
            <a:pPr>
              <a:lnSpc>
                <a:spcPct val="110000"/>
              </a:lnSpc>
            </a:pPr>
            <a:r>
              <a:rPr lang="en-US" altLang="ja-JP" sz="2400" dirty="0" smtClean="0">
                <a:latin typeface="Century Gothic" charset="0"/>
              </a:rPr>
              <a:t>There is a small reserve for Critical Infrastructure, including exchange points. (approx. three 16s)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69342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000" b="1" dirty="0">
                <a:solidFill>
                  <a:srgbClr val="000000"/>
                </a:solidFill>
                <a:latin typeface="Century Gothic" charset="0"/>
                <a:cs typeface="Century Gothic"/>
              </a:rPr>
              <a:t>Free </a:t>
            </a:r>
            <a:r>
              <a:rPr lang="en-US" sz="3000" b="1" dirty="0" smtClean="0">
                <a:solidFill>
                  <a:srgbClr val="000000"/>
                </a:solidFill>
                <a:latin typeface="Century Gothic" charset="0"/>
                <a:cs typeface="Century Gothic"/>
              </a:rPr>
              <a:t>pool </a:t>
            </a:r>
            <a:r>
              <a:rPr lang="en-US" sz="3000" b="1" dirty="0">
                <a:solidFill>
                  <a:srgbClr val="000000"/>
                </a:solidFill>
                <a:latin typeface="Century Gothic" charset="0"/>
                <a:cs typeface="Century Gothic"/>
              </a:rPr>
              <a:t>depleted on 24 Sep 2015</a:t>
            </a:r>
          </a:p>
          <a:p>
            <a:pPr>
              <a:lnSpc>
                <a:spcPct val="110000"/>
              </a:lnSpc>
            </a:pPr>
            <a:r>
              <a:rPr lang="en-US" altLang="ja-JP" sz="3000" b="1" dirty="0" smtClean="0">
                <a:solidFill>
                  <a:srgbClr val="000000"/>
                </a:solidFill>
                <a:latin typeface="Century Gothic" charset="0"/>
                <a:cs typeface="Century Gothic"/>
              </a:rPr>
              <a:t>Options:</a:t>
            </a:r>
            <a:endParaRPr lang="en-US" altLang="ja-JP" sz="3000" b="1" dirty="0">
              <a:solidFill>
                <a:srgbClr val="000000"/>
              </a:solidFill>
              <a:latin typeface="Century Gothic" charset="0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altLang="ja-JP" sz="2400" dirty="0">
                <a:latin typeface="Century Gothic"/>
                <a:cs typeface="Century Gothic"/>
              </a:rPr>
              <a:t>Waiting List for Unmet Requests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altLang="ja-JP" sz="2400" dirty="0" smtClean="0">
                <a:latin typeface="Century Gothic"/>
                <a:cs typeface="Century Gothic"/>
              </a:rPr>
              <a:t>Transfers</a:t>
            </a:r>
          </a:p>
          <a:p>
            <a:pPr>
              <a:lnSpc>
                <a:spcPct val="110000"/>
              </a:lnSpc>
            </a:pPr>
            <a:r>
              <a:rPr lang="en-US" altLang="ja-JP" sz="2400" dirty="0" smtClean="0">
                <a:latin typeface="Century Gothic"/>
                <a:cs typeface="Century Gothic"/>
              </a:rPr>
              <a:t>	- Specified </a:t>
            </a:r>
            <a:r>
              <a:rPr lang="en-US" altLang="ja-JP" sz="2400" dirty="0">
                <a:latin typeface="Century Gothic"/>
                <a:cs typeface="Century Gothic"/>
              </a:rPr>
              <a:t>Transfer Listing Service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altLang="ja-JP" sz="2400" dirty="0">
                <a:latin typeface="Century Gothic"/>
                <a:cs typeface="Century Gothic"/>
              </a:rPr>
              <a:t>Adoption of </a:t>
            </a:r>
            <a:r>
              <a:rPr lang="en-US" altLang="ja-JP" sz="2400" dirty="0" smtClean="0">
                <a:latin typeface="Century Gothic"/>
                <a:cs typeface="Century Gothic"/>
              </a:rPr>
              <a:t>IPv6</a:t>
            </a:r>
            <a:endParaRPr lang="en-US" altLang="ja-JP" sz="2400" dirty="0">
              <a:latin typeface="Century Gothic"/>
              <a:cs typeface="Century Gothic"/>
            </a:endParaRP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altLang="ja-JP" sz="2400" dirty="0"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endParaRPr lang="en-US" altLang="ja-JP" b="1" dirty="0">
              <a:latin typeface="Century Gothic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4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22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3000" strike="sngStrike" dirty="0" smtClean="0">
                <a:solidFill>
                  <a:srgbClr val="000000"/>
                </a:solidFill>
              </a:rPr>
              <a:t>Customers continuing to make use of /24 minimum policy</a:t>
            </a:r>
            <a:r>
              <a:rPr lang="en-US" sz="3000" dirty="0" smtClean="0">
                <a:solidFill>
                  <a:srgbClr val="000000"/>
                </a:solidFill>
              </a:rPr>
              <a:t> (this is done)</a:t>
            </a:r>
            <a:endParaRPr lang="en-US" sz="3000" strike="sngStrike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Many first time requests, new to registry system (still happening)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Upstreams</a:t>
            </a:r>
            <a:r>
              <a:rPr lang="en-US" dirty="0" smtClean="0">
                <a:solidFill>
                  <a:srgbClr val="000000"/>
                </a:solidFill>
              </a:rPr>
              <a:t> sending their customers to ARIN (and this is still happening)</a:t>
            </a:r>
          </a:p>
          <a:p>
            <a:r>
              <a:rPr lang="en-US" dirty="0" smtClean="0"/>
              <a:t>Increase in market </a:t>
            </a:r>
            <a:r>
              <a:rPr lang="en-US" dirty="0"/>
              <a:t>based </a:t>
            </a:r>
            <a:r>
              <a:rPr lang="en-US" dirty="0" smtClean="0"/>
              <a:t>transfers, </a:t>
            </a:r>
            <a:r>
              <a:rPr lang="en-US" dirty="0"/>
              <a:t>including inter-RIR </a:t>
            </a:r>
            <a:r>
              <a:rPr lang="en-US" dirty="0" smtClean="0"/>
              <a:t>transfers</a:t>
            </a:r>
          </a:p>
          <a:p>
            <a:r>
              <a:rPr lang="en-US" dirty="0"/>
              <a:t>More </a:t>
            </a:r>
            <a:r>
              <a:rPr lang="en-US" dirty="0" smtClean="0"/>
              <a:t>organizations opting </a:t>
            </a:r>
            <a:r>
              <a:rPr lang="en-US" dirty="0"/>
              <a:t>to be added to the waiting list, currently </a:t>
            </a:r>
            <a:r>
              <a:rPr lang="en-US" dirty="0" smtClean="0"/>
              <a:t>188 on </a:t>
            </a:r>
            <a:r>
              <a:rPr lang="en-US" dirty="0"/>
              <a:t>the </a:t>
            </a:r>
            <a:r>
              <a:rPr lang="en-US" dirty="0" smtClean="0"/>
              <a:t>list</a:t>
            </a:r>
          </a:p>
          <a:p>
            <a:pPr lvl="1"/>
            <a:r>
              <a:rPr lang="en-US" sz="2600" dirty="0"/>
              <a:t>13 requests </a:t>
            </a:r>
            <a:r>
              <a:rPr lang="en-US" sz="2600" dirty="0" smtClean="0"/>
              <a:t>were satisfied </a:t>
            </a:r>
            <a:r>
              <a:rPr lang="en-US" sz="2600" dirty="0"/>
              <a:t>by the /14 </a:t>
            </a:r>
            <a:r>
              <a:rPr lang="en-US" sz="2600" dirty="0" smtClean="0"/>
              <a:t>which ARIN </a:t>
            </a:r>
            <a:r>
              <a:rPr lang="en-US" sz="2600" dirty="0"/>
              <a:t>received on 1 SEP 2015 from the IANA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277EC4-2A58-CF41-8417-90CAEBBB4C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6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IPv4 Transfers </a:t>
            </a:r>
            <a:r>
              <a:rPr lang="en-US" sz="2800" dirty="0" smtClean="0"/>
              <a:t>(thru 31 October 2015)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Transfers to Specified Recipients (8.3)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362 prefixes, ranging from /24s to a /10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22 ASNs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Inter-RIR Transfers (8.4)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181 prefixes, from /24s to /13s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179 ARIN to APNIC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2 APNIC to ARIN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https</a:t>
            </a:r>
            <a:r>
              <a:rPr lang="en-US" dirty="0">
                <a:solidFill>
                  <a:srgbClr val="000000"/>
                </a:solidFill>
              </a:rPr>
              <a:t>://www.arin.net/knowledge/statistics/</a:t>
            </a:r>
            <a:r>
              <a:rPr lang="en-US" dirty="0" err="1">
                <a:solidFill>
                  <a:srgbClr val="000000"/>
                </a:solidFill>
              </a:rPr>
              <a:t>transfers.html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277EC4-2A58-CF41-8417-90CAEBBB4C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228600"/>
            <a:ext cx="8229600" cy="1143000"/>
          </a:xfrm>
        </p:spPr>
        <p:txBody>
          <a:bodyPr/>
          <a:lstStyle/>
          <a:p>
            <a:r>
              <a:rPr lang="en-US" dirty="0" smtClean="0"/>
              <a:t>Operational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Customer satisfaction survey</a:t>
            </a:r>
          </a:p>
          <a:p>
            <a:pPr lvl="1"/>
            <a:r>
              <a:rPr lang="en-US" dirty="0" smtClean="0"/>
              <a:t>Working on follow up action items based on survey results</a:t>
            </a:r>
          </a:p>
          <a:p>
            <a:r>
              <a:rPr lang="en-US" dirty="0" smtClean="0"/>
              <a:t>Integrating transfers within ARIN Online</a:t>
            </a:r>
          </a:p>
          <a:p>
            <a:pPr lvl="1"/>
            <a:r>
              <a:rPr lang="en-US" dirty="0" smtClean="0"/>
              <a:t>In-region </a:t>
            </a:r>
            <a:r>
              <a:rPr lang="en-US" dirty="0"/>
              <a:t>done </a:t>
            </a:r>
            <a:r>
              <a:rPr lang="en-US" dirty="0" smtClean="0"/>
              <a:t>(NRPM </a:t>
            </a:r>
            <a:r>
              <a:rPr lang="en-US" dirty="0"/>
              <a:t>Policy 8.3)</a:t>
            </a:r>
            <a:endParaRPr lang="en-US" dirty="0" smtClean="0"/>
          </a:p>
          <a:p>
            <a:pPr lvl="1"/>
            <a:r>
              <a:rPr lang="en-US" dirty="0" smtClean="0"/>
              <a:t>Inter-RIR transfers (</a:t>
            </a:r>
            <a:r>
              <a:rPr lang="en-US" dirty="0"/>
              <a:t>NRPM Policy </a:t>
            </a:r>
            <a:r>
              <a:rPr lang="en-US" dirty="0" smtClean="0"/>
              <a:t>8.4)</a:t>
            </a:r>
          </a:p>
          <a:p>
            <a:pPr lvl="2"/>
            <a:r>
              <a:rPr lang="en-US" dirty="0" smtClean="0"/>
              <a:t>Outbound is done.</a:t>
            </a:r>
          </a:p>
          <a:p>
            <a:pPr lvl="2"/>
            <a:r>
              <a:rPr lang="en-US" dirty="0" smtClean="0"/>
              <a:t>Inbound early next year.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B277EC4-2A58-CF41-8417-90CAEBBB4C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5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30411" y="76200"/>
            <a:ext cx="7999189" cy="846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algn="l"/>
            <a:r>
              <a:rPr lang="en-US" sz="4000" dirty="0" smtClean="0">
                <a:solidFill>
                  <a:srgbClr val="57A7DA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ISP Members with IPv4 and IPv6</a:t>
            </a:r>
            <a:endParaRPr lang="en-US" sz="4000" dirty="0">
              <a:solidFill>
                <a:srgbClr val="57A7DA"/>
              </a:solidFill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07916" y="5955268"/>
            <a:ext cx="494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  <a:cs typeface="Century Gothic"/>
              </a:rPr>
              <a:t>5,268 total members as of 31 October 2015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277EC4-2A58-CF41-8417-90CAEBBB4CF5}" type="slidenum">
              <a:rPr lang="en-US" smtClean="0">
                <a:solidFill>
                  <a:schemeClr val="bg1"/>
                </a:solidFill>
                <a:latin typeface="Century Gothic"/>
                <a:cs typeface="Century Gothic"/>
              </a:rPr>
              <a:pPr/>
              <a:t>7</a:t>
            </a:fld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31" y="922337"/>
            <a:ext cx="7778165" cy="503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7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300"/>
            <a:ext cx="8229600" cy="8535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Policy Proposals</a:t>
            </a:r>
            <a:endParaRPr lang="en-US" sz="40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68580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Last call recently ended</a:t>
            </a:r>
            <a:endParaRPr lang="en-US" sz="2000" b="1" dirty="0"/>
          </a:p>
          <a:p>
            <a:pPr marL="457200" lvl="2"/>
            <a:r>
              <a:rPr lang="en-US" sz="2000" dirty="0"/>
              <a:t>ARIN-2015-1: Modification to Criteria for IPv6 Initial End-User </a:t>
            </a:r>
            <a:r>
              <a:rPr lang="en-US" sz="2000" dirty="0" smtClean="0"/>
              <a:t>Assignments</a:t>
            </a:r>
          </a:p>
          <a:p>
            <a:pPr marL="457200" lvl="2"/>
            <a:r>
              <a:rPr lang="en-US" sz="2000" dirty="0"/>
              <a:t>	</a:t>
            </a:r>
            <a:r>
              <a:rPr lang="en-US" sz="2000" dirty="0" smtClean="0"/>
              <a:t>(minimum of 13 sites will qualify for at least a /40)</a:t>
            </a:r>
            <a:endParaRPr lang="en-US" sz="2000" dirty="0"/>
          </a:p>
          <a:p>
            <a:pPr marL="457200" lvl="2"/>
            <a:r>
              <a:rPr lang="en-US" sz="2000" dirty="0"/>
              <a:t>ARIN-2015-4: Modify 8.2 section to better reflect how ARIN handles reorganizations</a:t>
            </a:r>
          </a:p>
          <a:p>
            <a:r>
              <a:rPr lang="en-US" sz="2000" b="1" dirty="0" smtClean="0"/>
              <a:t>Under discussion</a:t>
            </a:r>
          </a:p>
          <a:p>
            <a:pPr lvl="1"/>
            <a:r>
              <a:rPr lang="en-US" sz="2000" dirty="0" smtClean="0"/>
              <a:t>ARIN</a:t>
            </a:r>
            <a:r>
              <a:rPr lang="en-US" sz="2000" dirty="0"/>
              <a:t>-2015-2: Modify 8.4 (Inter-RIR </a:t>
            </a:r>
            <a:r>
              <a:rPr lang="en-US" sz="2000" u="sng" dirty="0"/>
              <a:t>Transfers</a:t>
            </a:r>
            <a:r>
              <a:rPr lang="en-US" sz="2000" dirty="0"/>
              <a:t> to Specified Recipients)</a:t>
            </a:r>
          </a:p>
          <a:p>
            <a:pPr lvl="1"/>
            <a:r>
              <a:rPr lang="en-US" sz="2000" dirty="0"/>
              <a:t>ARIN-2015-3: Remove 30 day utilization requirement in end-user IPv4 policy</a:t>
            </a:r>
          </a:p>
          <a:p>
            <a:pPr lvl="1"/>
            <a:r>
              <a:rPr lang="en-US" sz="2000" dirty="0" smtClean="0"/>
              <a:t>ARIN</a:t>
            </a:r>
            <a:r>
              <a:rPr lang="en-US" sz="2000" dirty="0"/>
              <a:t>-2015-5: Out of region use</a:t>
            </a:r>
          </a:p>
          <a:p>
            <a:pPr lvl="1"/>
            <a:r>
              <a:rPr lang="en-US" sz="2000" dirty="0"/>
              <a:t>ARIN-2015-6: </a:t>
            </a:r>
            <a:r>
              <a:rPr lang="en-US" sz="2000" u="sng" dirty="0"/>
              <a:t>Transfers</a:t>
            </a:r>
            <a:r>
              <a:rPr lang="en-US" sz="2000" dirty="0"/>
              <a:t> and Multi-national Networks</a:t>
            </a:r>
          </a:p>
          <a:p>
            <a:pPr lvl="1"/>
            <a:r>
              <a:rPr lang="en-US" sz="2000" dirty="0"/>
              <a:t>ARIN-2015-7: Simplified requirements for demonstrated need for IPv4 </a:t>
            </a:r>
            <a:r>
              <a:rPr lang="en-US" sz="2000" u="sng" dirty="0" smtClean="0"/>
              <a:t>transfers</a:t>
            </a:r>
          </a:p>
          <a:p>
            <a:pPr lvl="1"/>
            <a:r>
              <a:rPr lang="en-US" sz="2000" dirty="0"/>
              <a:t>ARIN</a:t>
            </a:r>
            <a:r>
              <a:rPr lang="en-US" sz="2000" dirty="0" smtClean="0"/>
              <a:t>-2015-8: Reassignment </a:t>
            </a:r>
            <a:r>
              <a:rPr lang="en-US" sz="2000" dirty="0"/>
              <a:t>records for IPv4 End-</a:t>
            </a:r>
            <a:r>
              <a:rPr lang="en-US" sz="2000" dirty="0" smtClean="0"/>
              <a:t>Users</a:t>
            </a:r>
          </a:p>
          <a:p>
            <a:pPr lvl="1"/>
            <a:r>
              <a:rPr lang="en-US" sz="2000" dirty="0" smtClean="0"/>
              <a:t>ARIN</a:t>
            </a:r>
            <a:r>
              <a:rPr lang="en-US" sz="2000" dirty="0"/>
              <a:t>-2015-9: Eliminating needs-based evaluation for Section 8.2, 8.3, and 8.4 </a:t>
            </a:r>
            <a:r>
              <a:rPr lang="en-US" sz="2000" u="sng" dirty="0"/>
              <a:t>transfers</a:t>
            </a:r>
            <a:r>
              <a:rPr lang="en-US" sz="2000" dirty="0"/>
              <a:t> of IPv4 </a:t>
            </a:r>
            <a:r>
              <a:rPr lang="en-US" sz="2000" dirty="0" err="1"/>
              <a:t>netblocks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ARIN</a:t>
            </a:r>
            <a:r>
              <a:rPr lang="en-US" sz="2000" dirty="0"/>
              <a:t>-2015-11: Remove </a:t>
            </a:r>
            <a:r>
              <a:rPr lang="en-US" sz="2000" u="sng" dirty="0"/>
              <a:t>transfer</a:t>
            </a:r>
            <a:r>
              <a:rPr lang="en-US" sz="2000" dirty="0"/>
              <a:t> language which only applied pre-exhaustion of IPv4 </a:t>
            </a:r>
            <a:r>
              <a:rPr lang="en-US" sz="2000" dirty="0" smtClean="0"/>
              <a:t>pool</a:t>
            </a:r>
            <a:endParaRPr lang="en-US" sz="2000" dirty="0"/>
          </a:p>
          <a:p>
            <a:pPr lvl="1"/>
            <a:r>
              <a:rPr lang="en-US" sz="1200" dirty="0" smtClean="0"/>
              <a:t>https</a:t>
            </a:r>
            <a:r>
              <a:rPr lang="en-US" sz="1200" dirty="0"/>
              <a:t>://www.arin.net/policy/proposals/</a:t>
            </a:r>
          </a:p>
        </p:txBody>
      </p:sp>
    </p:spTree>
    <p:extLst>
      <p:ext uri="{BB962C8B-B14F-4D97-AF65-F5344CB8AC3E}">
        <p14:creationId xmlns:p14="http://schemas.microsoft.com/office/powerpoint/2010/main" val="327283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884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ARIN Policy Meetings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810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fld id="{2B277EC4-2A58-CF41-8417-90CAEBBB4CF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905000"/>
            <a:ext cx="486749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9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15085</TotalTime>
  <Words>511</Words>
  <Application>Microsoft Macintosh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2015 Focus</vt:lpstr>
      <vt:lpstr>IPv4 Address Status </vt:lpstr>
      <vt:lpstr>Trends</vt:lpstr>
      <vt:lpstr>IPv4 Transfers (thru 31 October 2015)</vt:lpstr>
      <vt:lpstr>Operational Improvements</vt:lpstr>
      <vt:lpstr>PowerPoint Presentation</vt:lpstr>
      <vt:lpstr>Policy Proposals</vt:lpstr>
      <vt:lpstr>ARIN Policy Meetings</vt:lpstr>
      <vt:lpstr>PowerPoint Presentation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Susan Hamlin</cp:lastModifiedBy>
  <cp:revision>385</cp:revision>
  <cp:lastPrinted>2015-09-25T18:27:39Z</cp:lastPrinted>
  <dcterms:created xsi:type="dcterms:W3CDTF">2009-01-16T16:14:56Z</dcterms:created>
  <dcterms:modified xsi:type="dcterms:W3CDTF">2015-11-15T13:26:44Z</dcterms:modified>
</cp:coreProperties>
</file>