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5"/>
  </p:notesMasterIdLst>
  <p:sldIdLst>
    <p:sldId id="271" r:id="rId2"/>
    <p:sldId id="300" r:id="rId3"/>
    <p:sldId id="272" r:id="rId4"/>
    <p:sldId id="298" r:id="rId5"/>
    <p:sldId id="291" r:id="rId6"/>
    <p:sldId id="286" r:id="rId7"/>
    <p:sldId id="301" r:id="rId8"/>
    <p:sldId id="302" r:id="rId9"/>
    <p:sldId id="307" r:id="rId10"/>
    <p:sldId id="306" r:id="rId11"/>
    <p:sldId id="304" r:id="rId12"/>
    <p:sldId id="278" r:id="rId13"/>
    <p:sldId id="2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8A85"/>
    <a:srgbClr val="0A406B"/>
    <a:srgbClr val="5C5C5C"/>
    <a:srgbClr val="383838"/>
    <a:srgbClr val="C40836"/>
    <a:srgbClr val="C01B1C"/>
    <a:srgbClr val="00A2D7"/>
    <a:srgbClr val="FFCF00"/>
    <a:srgbClr val="166813"/>
    <a:srgbClr val="590F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32" autoAdjust="0"/>
    <p:restoredTop sz="74949" autoAdjust="0"/>
  </p:normalViewPr>
  <p:slideViewPr>
    <p:cSldViewPr>
      <p:cViewPr varScale="1">
        <p:scale>
          <a:sx n="113" d="100"/>
          <a:sy n="113" d="100"/>
        </p:scale>
        <p:origin x="-2016" y="-96"/>
      </p:cViewPr>
      <p:guideLst>
        <p:guide orient="horz" pos="2160"/>
        <p:guide pos="2880"/>
      </p:guideLst>
    </p:cSldViewPr>
  </p:slideViewPr>
  <p:outlineViewPr>
    <p:cViewPr>
      <p:scale>
        <a:sx n="33" d="100"/>
        <a:sy n="33" d="100"/>
      </p:scale>
      <p:origin x="0" y="70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5B595B-3DB2-4444-9D60-62D65E78AD12}" type="datetimeFigureOut">
              <a:rPr lang="en-US" smtClean="0"/>
              <a:t>10/11/15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2EE384-AAFB-D94C-A7C3-A5B2FA02EC4A}" type="slidenum">
              <a:rPr lang="en-US" smtClean="0"/>
              <a:t>‹#›</a:t>
            </a:fld>
            <a:endParaRPr lang="en-US" dirty="0"/>
          </a:p>
        </p:txBody>
      </p:sp>
    </p:spTree>
    <p:extLst>
      <p:ext uri="{BB962C8B-B14F-4D97-AF65-F5344CB8AC3E}">
        <p14:creationId xmlns:p14="http://schemas.microsoft.com/office/powerpoint/2010/main" val="28211950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7C56275-506C-416F-A10A-73645195C6AA}" type="slidenum">
              <a:rPr lang="en-AU"/>
              <a:pPr/>
              <a:t>1</a:t>
            </a:fld>
            <a:endParaRPr lang="en-AU"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dirty="0" smtClean="0">
                <a:latin typeface="Times New Roman" charset="0"/>
                <a:ea typeface="ＭＳ Ｐゴシック" charset="-128"/>
              </a:rPr>
              <a:t>Mission</a:t>
            </a:r>
            <a:r>
              <a:rPr lang="en-US" baseline="0" dirty="0" smtClean="0">
                <a:latin typeface="Times New Roman" charset="0"/>
                <a:ea typeface="ＭＳ Ｐゴシック" charset="-128"/>
              </a:rPr>
              <a:t> developed by the NRO EC, last year in October 2013 in their retreat in Montevideo</a:t>
            </a:r>
            <a:endParaRPr lang="en-US" dirty="0" smtClean="0">
              <a:latin typeface="Times New Roman" charset="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4E9A7D0-8BF9-493F-AC6F-1EC0F30BC31A}" type="slidenum">
              <a:rPr lang="en-AU"/>
              <a:pPr/>
              <a:t>10</a:t>
            </a:fld>
            <a:endParaRPr lang="en-AU"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b="1" dirty="0" smtClean="0"/>
              <a:t>SLA</a:t>
            </a:r>
            <a:r>
              <a:rPr lang="en-US" b="1" baseline="0" dirty="0" smtClean="0"/>
              <a:t> developed by RIR legal staff. SLA reflects the number community proposal</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baseline="0"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b="1" baseline="0" dirty="0" smtClean="0"/>
              <a:t>NRO Comments to ICG proposal</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baseline="0" dirty="0" smtClean="0"/>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Reflects a demonstrated consensus of the numbering community on the IANA transition plan, following open and inclusive bottom</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up consultation processes;</a:t>
            </a:r>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Fulfills the criteria established by the NTIA's IANA stewardship transition process;</a:t>
            </a:r>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Acts in the interests of the global multi-stakeholder Internet community;</a:t>
            </a:r>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Maintains the stability, security and reliability of the Internet, quality of IANA services and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goal of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community empowerment, all of which elements were identified by the numbers community in the CRISP proposal. </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baseline="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4E9A7D0-8BF9-493F-AC6F-1EC0F30BC31A}" type="slidenum">
              <a:rPr lang="en-AU"/>
              <a:pPr/>
              <a:t>11</a:t>
            </a:fld>
            <a:endParaRPr lang="en-AU"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b="1" dirty="0" smtClean="0"/>
              <a:t>NRO</a:t>
            </a:r>
            <a:r>
              <a:rPr lang="en-US" b="1" baseline="0" dirty="0" smtClean="0"/>
              <a:t> Comments to CCWG Proposal</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baseline="0" dirty="0" smtClean="0"/>
          </a:p>
          <a:p>
            <a:r>
              <a:rPr lang="en-US" sz="1200" kern="1200" dirty="0" smtClean="0">
                <a:solidFill>
                  <a:schemeClr val="tx1"/>
                </a:solidFill>
                <a:effectLst/>
                <a:latin typeface="+mn-lt"/>
                <a:ea typeface="+mn-ea"/>
                <a:cs typeface="+mn-cs"/>
              </a:rPr>
              <a:t>1.Do you agree that the CCWG-Accountability proposal enhances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ICANN's accountability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Community Mechanism as Sole Member” model is untested and involves extensive changes</a:t>
            </a:r>
            <a:r>
              <a:rPr lang="en-US" sz="1200" kern="1200" baseline="0" dirty="0" smtClean="0">
                <a:solidFill>
                  <a:schemeClr val="tx1"/>
                </a:solidFill>
                <a:effectLst/>
                <a:latin typeface="+mn-lt"/>
                <a:ea typeface="+mn-ea"/>
                <a:cs typeface="+mn-cs"/>
              </a:rPr>
              <a:t> to ICANN structure</a:t>
            </a:r>
            <a:endParaRPr lang="en-US" sz="1200" kern="1200" dirty="0" smtClean="0">
              <a:solidFill>
                <a:schemeClr val="tx1"/>
              </a:solidFill>
              <a:effectLst/>
              <a:latin typeface="+mn-lt"/>
              <a:ea typeface="+mn-ea"/>
              <a:cs typeface="+mn-cs"/>
            </a:endParaRPr>
          </a:p>
          <a:p>
            <a:pPr eaLnBrk="1" hangingPunct="1"/>
            <a:endParaRPr lang="en-US" dirty="0" smtClean="0">
              <a:latin typeface="Times New Roman" charset="0"/>
              <a:ea typeface="ＭＳ Ｐゴシック" charset="-128"/>
            </a:endParaRPr>
          </a:p>
          <a:p>
            <a:r>
              <a:rPr lang="en-US" sz="1200" kern="120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Are there elements of this proposal that would prevent you from approving its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transmission to Chartering Organizations?</a:t>
            </a:r>
          </a:p>
          <a:p>
            <a:pPr eaLnBrk="1" hangingPunct="1"/>
            <a:endParaRPr lang="en-US" dirty="0" smtClean="0">
              <a:latin typeface="Times New Roman" charset="0"/>
              <a:ea typeface="ＭＳ Ｐゴシック" charset="-128"/>
            </a:endParaRPr>
          </a:p>
          <a:p>
            <a:r>
              <a:rPr lang="en-US" dirty="0" smtClean="0">
                <a:latin typeface="Times New Roman" charset="0"/>
                <a:ea typeface="ＭＳ Ｐゴシック" charset="-128"/>
              </a:rPr>
              <a:t>- </a:t>
            </a:r>
            <a:r>
              <a:rPr lang="en-US" sz="1200" b="0" i="0" u="none" strike="noStrike" kern="1200" baseline="0" dirty="0" smtClean="0">
                <a:solidFill>
                  <a:schemeClr val="tx1"/>
                </a:solidFill>
                <a:latin typeface="+mn-lt"/>
                <a:ea typeface="+mn-ea"/>
                <a:cs typeface="+mn-cs"/>
              </a:rPr>
              <a:t>The Internet numbers community will be relying predominantly upon contractual measures for ICANN accountability, and as such has no fundamental objection to CCWG proposal, or to any</a:t>
            </a:r>
          </a:p>
          <a:p>
            <a:r>
              <a:rPr lang="en-US" sz="1200" b="0" i="0" u="none" strike="noStrike" kern="1200" baseline="0" dirty="0" smtClean="0">
                <a:solidFill>
                  <a:schemeClr val="tx1"/>
                </a:solidFill>
                <a:latin typeface="+mn-lt"/>
                <a:ea typeface="+mn-ea"/>
                <a:cs typeface="+mn-cs"/>
              </a:rPr>
              <a:t>model which preserves our ability to fully implement those measures. We would be unable to support any model which would not allow, or would put at risk, the successful transition of IANA Numbering Functions by that deadline.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3. Does this proposal meet the requirements set forward by the CWG-Stewardship?</a:t>
            </a:r>
          </a:p>
          <a:p>
            <a:endParaRPr lang="en-US" sz="1200" b="0" i="0" u="none" strike="noStrike" kern="1200" baseline="0" dirty="0" smtClean="0">
              <a:solidFill>
                <a:schemeClr val="tx1"/>
              </a:solidFill>
              <a:latin typeface="+mn-lt"/>
              <a:ea typeface="+mn-ea"/>
              <a:cs typeface="+mn-cs"/>
            </a:endParaRPr>
          </a:p>
          <a:p>
            <a:r>
              <a:rPr lang="en-US" dirty="0" smtClean="0">
                <a:latin typeface="Times New Roman" charset="0"/>
                <a:ea typeface="ＭＳ Ｐゴシック" charset="-128"/>
              </a:rPr>
              <a:t>- </a:t>
            </a:r>
            <a:r>
              <a:rPr lang="en-US" sz="1200" b="0" i="0" u="none" strike="noStrike" kern="1200" baseline="0" dirty="0" smtClean="0">
                <a:solidFill>
                  <a:schemeClr val="tx1"/>
                </a:solidFill>
                <a:latin typeface="+mn-lt"/>
                <a:ea typeface="+mn-ea"/>
                <a:cs typeface="+mn-cs"/>
              </a:rPr>
              <a:t>This is a question best addressed by the Internet domain name community; as such, the NRO does not propose an answer for this question. Further to the comments above, the NRO wishes to express a general preference for the “Designator Model” for enhancing ICANN’s accountability. We believe that that model would achieve the necessary improvement in accountability, and that, requiring less extensive change to the existing structure, it would be more easily and reliably implemented within the transition timeframe.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5692BD8-264B-41F5-839A-41790C8A6E39}" type="slidenum">
              <a:rPr lang="en-AU"/>
              <a:pPr/>
              <a:t>12</a:t>
            </a:fld>
            <a:endParaRPr lang="en-AU" dirty="0"/>
          </a:p>
        </p:txBody>
      </p:sp>
      <p:sp>
        <p:nvSpPr>
          <p:cNvPr id="26627" name="Rectangle 2"/>
          <p:cNvSpPr>
            <a:spLocks noGrp="1" noRot="1" noChangeAspect="1" noChangeArrowheads="1" noTextEdit="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Times New Roman" charset="0"/>
                <a:ea typeface="ＭＳ Ｐゴシック" charset="-128"/>
              </a:rPr>
              <a:t>For</a:t>
            </a:r>
            <a:r>
              <a:rPr lang="en-US" baseline="0" dirty="0" smtClean="0">
                <a:latin typeface="Times New Roman" charset="0"/>
                <a:ea typeface="ＭＳ Ｐゴシック" charset="-128"/>
              </a:rPr>
              <a:t> 10</a:t>
            </a:r>
            <a:r>
              <a:rPr lang="en-US" baseline="30000" dirty="0" smtClean="0">
                <a:latin typeface="Times New Roman" charset="0"/>
                <a:ea typeface="ＭＳ Ｐゴシック" charset="-128"/>
              </a:rPr>
              <a:t>th</a:t>
            </a:r>
            <a:r>
              <a:rPr lang="en-US" baseline="0" dirty="0" smtClean="0">
                <a:latin typeface="Times New Roman" charset="0"/>
                <a:ea typeface="ＭＳ Ｐゴシック" charset="-128"/>
              </a:rPr>
              <a:t> IGF we are currently in open call for workshop proposals the RIR through NRO coordination groups is coordinating the submission of workshops proposal for the interest of the number community </a:t>
            </a:r>
            <a:endParaRPr lang="en-US" dirty="0" smtClean="0">
              <a:latin typeface="Times New Roman" charset="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925F31D-A04F-47E6-AACE-CE93034FBA29}" type="slidenum">
              <a:rPr lang="en-AU"/>
              <a:pPr/>
              <a:t>13</a:t>
            </a:fld>
            <a:endParaRPr lang="en-AU"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latin typeface="Times New Roman"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 and explanation of what</a:t>
            </a:r>
            <a:r>
              <a:rPr lang="en-US" baseline="0" dirty="0" smtClean="0"/>
              <a:t> is the NRO for newcomer and second part with relevant and current activities conducted under the umbrella of the NRO</a:t>
            </a:r>
            <a:endParaRPr lang="en-US" dirty="0"/>
          </a:p>
        </p:txBody>
      </p:sp>
      <p:sp>
        <p:nvSpPr>
          <p:cNvPr id="4" name="Slide Number Placeholder 3"/>
          <p:cNvSpPr>
            <a:spLocks noGrp="1"/>
          </p:cNvSpPr>
          <p:nvPr>
            <p:ph type="sldNum" sz="quarter" idx="10"/>
          </p:nvPr>
        </p:nvSpPr>
        <p:spPr/>
        <p:txBody>
          <a:bodyPr/>
          <a:lstStyle/>
          <a:p>
            <a:fld id="{F22EE384-AAFB-D94C-A7C3-A5B2FA02EC4A}" type="slidenum">
              <a:rPr lang="en-US" smtClean="0"/>
              <a:t>2</a:t>
            </a:fld>
            <a:endParaRPr lang="en-US" dirty="0"/>
          </a:p>
        </p:txBody>
      </p:sp>
    </p:spTree>
    <p:extLst>
      <p:ext uri="{BB962C8B-B14F-4D97-AF65-F5344CB8AC3E}">
        <p14:creationId xmlns:p14="http://schemas.microsoft.com/office/powerpoint/2010/main" val="3018712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4E9A7D0-8BF9-493F-AC6F-1EC0F30BC31A}" type="slidenum">
              <a:rPr lang="en-AU"/>
              <a:pPr/>
              <a:t>3</a:t>
            </a:fld>
            <a:endParaRPr lang="en-AU"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dirty="0" smtClean="0">
                <a:latin typeface="Times New Roman" charset="0"/>
                <a:ea typeface="ＭＳ Ｐゴシック" charset="-128"/>
              </a:rPr>
              <a:t>- NRO created by the agreement of the 5 RIR.</a:t>
            </a:r>
          </a:p>
          <a:p>
            <a:pPr eaLnBrk="1" hangingPunct="1"/>
            <a:r>
              <a:rPr lang="en-US" dirty="0" smtClean="0">
                <a:latin typeface="Times New Roman" charset="0"/>
                <a:ea typeface="ＭＳ Ｐゴシック" charset="-128"/>
              </a:rPr>
              <a:t>- NRO</a:t>
            </a:r>
            <a:r>
              <a:rPr lang="en-US" baseline="0" dirty="0" smtClean="0">
                <a:latin typeface="Times New Roman" charset="0"/>
                <a:ea typeface="ＭＳ Ｐゴシック" charset="-128"/>
              </a:rPr>
              <a:t> run by the NRO Executive Council, each RIR Board appoints his representative to the NRO EC, right now is composed by RIR CEOs</a:t>
            </a:r>
          </a:p>
          <a:p>
            <a:pPr eaLnBrk="1" hangingPunct="1"/>
            <a:endParaRPr lang="en-US" dirty="0" smtClean="0">
              <a:latin typeface="Times New Roman"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4E9A7D0-8BF9-493F-AC6F-1EC0F30BC31A}" type="slidenum">
              <a:rPr lang="en-AU"/>
              <a:pPr/>
              <a:t>4</a:t>
            </a:fld>
            <a:endParaRPr lang="en-AU"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dirty="0" smtClean="0">
                <a:latin typeface="Times New Roman" charset="0"/>
                <a:ea typeface="ＭＳ Ｐゴシック" charset="-128"/>
              </a:rPr>
              <a:t>RIR</a:t>
            </a:r>
            <a:r>
              <a:rPr lang="en-US" baseline="0" dirty="0" smtClean="0">
                <a:latin typeface="Times New Roman" charset="0"/>
                <a:ea typeface="ＭＳ Ｐゴシック" charset="-128"/>
              </a:rPr>
              <a:t> Coordination made through different CG who deals with global issues </a:t>
            </a:r>
            <a:endParaRPr lang="en-US" dirty="0" smtClean="0">
              <a:latin typeface="Times New Roman"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93648F5-7DF4-45C2-BC24-6FCFAFE0CE28}" type="slidenum">
              <a:rPr lang="en-AU"/>
              <a:pPr/>
              <a:t>5</a:t>
            </a:fld>
            <a:endParaRPr lang="en-AU"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dirty="0" smtClean="0">
                <a:latin typeface="Times New Roman" charset="0"/>
                <a:ea typeface="ＭＳ Ｐゴシック" charset="-128"/>
              </a:rPr>
              <a:t>Roles rotate annually,</a:t>
            </a:r>
            <a:r>
              <a:rPr lang="en-US" baseline="0" dirty="0" smtClean="0">
                <a:latin typeface="Times New Roman" charset="0"/>
                <a:ea typeface="ＭＳ Ｐゴシック" charset="-128"/>
              </a:rPr>
              <a:t> next year RIPE NCC receive the chair role, LACNIC will be the secretariat and ARIN the treasurer.</a:t>
            </a:r>
          </a:p>
          <a:p>
            <a:pPr eaLnBrk="1" hangingPunct="1"/>
            <a:r>
              <a:rPr lang="en-US" baseline="0" dirty="0" smtClean="0">
                <a:latin typeface="Times New Roman" charset="0"/>
                <a:ea typeface="ＭＳ Ｐゴシック" charset="-128"/>
              </a:rPr>
              <a:t>EC members only 5 CEO but meetings includes RIR and staff observers, minutes are publics in the </a:t>
            </a:r>
            <a:r>
              <a:rPr lang="en-US" baseline="0" dirty="0" err="1" smtClean="0">
                <a:latin typeface="Times New Roman" charset="0"/>
                <a:ea typeface="ＭＳ Ｐゴシック" charset="-128"/>
              </a:rPr>
              <a:t>nro</a:t>
            </a:r>
            <a:r>
              <a:rPr lang="en-US" baseline="0" dirty="0" smtClean="0">
                <a:latin typeface="Times New Roman" charset="0"/>
                <a:ea typeface="ＭＳ Ｐゴシック" charset="-128"/>
              </a:rPr>
              <a:t> website</a:t>
            </a:r>
          </a:p>
          <a:p>
            <a:pPr eaLnBrk="1" hangingPunct="1"/>
            <a:r>
              <a:rPr lang="en-US" baseline="0" dirty="0" smtClean="0">
                <a:latin typeface="Times New Roman" charset="0"/>
                <a:ea typeface="ＭＳ Ｐゴシック" charset="-128"/>
              </a:rPr>
              <a:t>Permanent secretariat since April 2013</a:t>
            </a:r>
          </a:p>
          <a:p>
            <a:pPr eaLnBrk="1" hangingPunct="1"/>
            <a:r>
              <a:rPr lang="en-US" baseline="0" dirty="0" smtClean="0">
                <a:latin typeface="Times New Roman" charset="0"/>
                <a:ea typeface="ＭＳ Ｐゴシック" charset="-128"/>
              </a:rPr>
              <a:t>Rotation services more specific support, tech support, writers, design </a:t>
            </a:r>
          </a:p>
          <a:p>
            <a:pPr eaLnBrk="1" hangingPunct="1"/>
            <a:r>
              <a:rPr lang="en-US" dirty="0" smtClean="0">
                <a:latin typeface="Times New Roman" charset="0"/>
                <a:ea typeface="ＭＳ Ｐゴシック" charset="-128"/>
              </a:rPr>
              <a:t>Active CG</a:t>
            </a:r>
            <a:r>
              <a:rPr lang="en-US" baseline="0" dirty="0" smtClean="0">
                <a:latin typeface="Times New Roman" charset="0"/>
                <a:ea typeface="ＭＳ Ｐゴシック" charset="-128"/>
              </a:rPr>
              <a:t>, activities based on a pre-approved by the NRO EC annual work plan. Specific tasks.</a:t>
            </a:r>
            <a:endParaRPr lang="en-US" dirty="0" smtClean="0">
              <a:latin typeface="Times New Roman"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6517342-56B4-421E-9286-8E7C45873D70}" type="slidenum">
              <a:rPr lang="en-AU"/>
              <a:pPr/>
              <a:t>6</a:t>
            </a:fld>
            <a:endParaRPr lang="en-AU" dirty="0"/>
          </a:p>
        </p:txBody>
      </p:sp>
      <p:sp>
        <p:nvSpPr>
          <p:cNvPr id="22531" name="Rectangle 2"/>
          <p:cNvSpPr>
            <a:spLocks noGrp="1" noRot="1" noChangeAspect="1" noChangeArrowheads="1" noTextEdit="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New Roman" charset="0"/>
              <a:ea typeface="ＭＳ Ｐゴシック" charset="-128"/>
            </a:endParaRPr>
          </a:p>
          <a:p>
            <a:pPr eaLnBrk="1" hangingPunct="1"/>
            <a:r>
              <a:rPr lang="en-US" dirty="0" smtClean="0">
                <a:latin typeface="Times New Roman" charset="0"/>
                <a:ea typeface="ＭＳ Ｐゴシック" charset="-128"/>
              </a:rPr>
              <a:t>NRO support</a:t>
            </a:r>
            <a:r>
              <a:rPr lang="en-US" baseline="0" dirty="0" smtClean="0">
                <a:latin typeface="Times New Roman" charset="0"/>
                <a:ea typeface="ＭＳ Ｐゴシック" charset="-128"/>
              </a:rPr>
              <a:t> ASO AC travels to ICANN meetings</a:t>
            </a:r>
            <a:endParaRPr lang="en-US" dirty="0" smtClean="0">
              <a:latin typeface="Times New Roman" charset="0"/>
              <a:ea typeface="ＭＳ Ｐゴシック" charset="-128"/>
            </a:endParaRPr>
          </a:p>
          <a:p>
            <a:pPr eaLnBrk="1" hangingPunct="1"/>
            <a:r>
              <a:rPr lang="en-US" dirty="0" smtClean="0">
                <a:latin typeface="Times New Roman" charset="0"/>
                <a:ea typeface="ＭＳ Ｐゴシック" charset="-128"/>
              </a:rPr>
              <a:t>Outreach</a:t>
            </a:r>
            <a:r>
              <a:rPr lang="en-US" baseline="0" dirty="0" smtClean="0">
                <a:latin typeface="Times New Roman" charset="0"/>
                <a:ea typeface="ＭＳ Ｐゴシック" charset="-128"/>
              </a:rPr>
              <a:t> is mostly focus in Global IGF activities.( materials)</a:t>
            </a:r>
          </a:p>
          <a:p>
            <a:pPr eaLnBrk="1" hangingPunct="1"/>
            <a:r>
              <a:rPr lang="en-US" baseline="0" dirty="0" smtClean="0">
                <a:latin typeface="Times New Roman" charset="0"/>
                <a:ea typeface="ＭＳ Ｐゴシック" charset="-128"/>
              </a:rPr>
              <a:t>Communications should be related to internal coordination </a:t>
            </a:r>
            <a:r>
              <a:rPr lang="en-US" baseline="0" dirty="0" err="1" smtClean="0">
                <a:latin typeface="Times New Roman" charset="0"/>
                <a:ea typeface="ＭＳ Ｐゴシック" charset="-128"/>
              </a:rPr>
              <a:t>i.e</a:t>
            </a:r>
            <a:r>
              <a:rPr lang="en-US" baseline="0" dirty="0" smtClean="0">
                <a:latin typeface="Times New Roman" charset="0"/>
                <a:ea typeface="ＭＳ Ｐゴシック" charset="-128"/>
              </a:rPr>
              <a:t> </a:t>
            </a:r>
            <a:r>
              <a:rPr lang="en-US" baseline="0" dirty="0" err="1" smtClean="0">
                <a:latin typeface="Times New Roman" charset="0"/>
                <a:ea typeface="ＭＳ Ｐゴシック" charset="-128"/>
              </a:rPr>
              <a:t>webex</a:t>
            </a:r>
            <a:r>
              <a:rPr lang="en-US" baseline="0" dirty="0" smtClean="0">
                <a:latin typeface="Times New Roman" charset="0"/>
                <a:ea typeface="ＭＳ Ｐゴシック" charset="-128"/>
              </a:rPr>
              <a:t> calls.</a:t>
            </a:r>
          </a:p>
          <a:p>
            <a:pPr eaLnBrk="1" hangingPunct="1"/>
            <a:endParaRPr lang="en-US" baseline="0" dirty="0" smtClean="0">
              <a:latin typeface="Times New Roman" charset="0"/>
              <a:ea typeface="ＭＳ Ｐゴシック" charset="-128"/>
            </a:endParaRPr>
          </a:p>
          <a:p>
            <a:pPr eaLnBrk="1" hangingPunct="1"/>
            <a:r>
              <a:rPr lang="en-US" dirty="0" smtClean="0">
                <a:latin typeface="Times New Roman" charset="0"/>
                <a:ea typeface="ＭＳ Ｐゴシック" charset="-128"/>
              </a:rPr>
              <a:t>2015 budget including</a:t>
            </a:r>
            <a:r>
              <a:rPr lang="en-US" baseline="0" dirty="0" smtClean="0">
                <a:latin typeface="Times New Roman" charset="0"/>
                <a:ea typeface="ＭＳ Ｐゴシック" charset="-128"/>
              </a:rPr>
              <a:t> ICANN Contribution is 1,376,000 (without ICANN contribution ) 553,000</a:t>
            </a:r>
          </a:p>
          <a:p>
            <a:pPr eaLnBrk="1" hangingPunct="1"/>
            <a:endParaRPr lang="en-US" baseline="0" dirty="0" smtClean="0">
              <a:latin typeface="Times New Roman" charset="0"/>
              <a:ea typeface="ＭＳ Ｐゴシック" charset="-128"/>
            </a:endParaRPr>
          </a:p>
          <a:p>
            <a:pPr eaLnBrk="1" hangingPunct="1"/>
            <a:r>
              <a:rPr lang="en-US" sz="1200" kern="1200" dirty="0" smtClean="0">
                <a:solidFill>
                  <a:schemeClr val="tx1"/>
                </a:solidFill>
                <a:latin typeface="+mn-lt"/>
                <a:ea typeface="+mn-ea"/>
                <a:cs typeface="+mn-cs"/>
              </a:rPr>
              <a:t>This initiative is an important precautionary measure that will ensure the stability of the RIR system, and is not linked to any current events. Situations where the fund might be used include natural disasters, military conflict or serious financial distress. The fund is intended to safeguard the core registry and policy support functions of the RIRs, and other areas would generally not qualify for support. </a:t>
            </a:r>
            <a:r>
              <a:rPr lang="en-US" sz="1200" kern="1200" smtClean="0">
                <a:solidFill>
                  <a:schemeClr val="tx1"/>
                </a:solidFill>
                <a:latin typeface="+mn-lt"/>
                <a:ea typeface="+mn-ea"/>
                <a:cs typeface="+mn-cs"/>
              </a:rPr>
              <a:t>Any use of the fund will be overseen transparently by the NRO, and subject to strict financial controls.</a:t>
            </a:r>
            <a:endParaRPr lang="en-US" dirty="0" smtClean="0">
              <a:latin typeface="Times New Roman"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4E9A7D0-8BF9-493F-AC6F-1EC0F30BC31A}" type="slidenum">
              <a:rPr lang="en-AU"/>
              <a:pPr/>
              <a:t>7</a:t>
            </a:fld>
            <a:endParaRPr lang="en-AU"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latin typeface="Times New Roman" charset="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4E9A7D0-8BF9-493F-AC6F-1EC0F30BC31A}" type="slidenum">
              <a:rPr lang="en-AU"/>
              <a:pPr/>
              <a:t>8</a:t>
            </a:fld>
            <a:endParaRPr lang="en-AU"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Times New Roman" charset="0"/>
                <a:ea typeface="ＭＳ Ｐゴシック" charset="-128"/>
              </a:rPr>
              <a:t>Governance Matrix Information on </a:t>
            </a:r>
            <a:r>
              <a:rPr lang="en-US" b="1" dirty="0" smtClean="0"/>
              <a:t> Bylaws,</a:t>
            </a:r>
            <a:r>
              <a:rPr lang="en-US" b="1" baseline="0" dirty="0" smtClean="0"/>
              <a:t> Operational Documents, Regional PDPs, Contractual Information, </a:t>
            </a:r>
            <a:r>
              <a:rPr lang="en-US" b="1" dirty="0" smtClean="0"/>
              <a:t>Terms and Conditions for Internet Number Resources, Due Diligence and Resource Maintenance,</a:t>
            </a:r>
            <a:r>
              <a:rPr lang="en-US" b="1" baseline="0" dirty="0" smtClean="0"/>
              <a:t> </a:t>
            </a:r>
            <a:r>
              <a:rPr lang="en-US" b="1" dirty="0" smtClean="0"/>
              <a:t>Auditing of Internet Number Resource Registration Records, Number Resource Dispute Resolution,</a:t>
            </a:r>
            <a:r>
              <a:rPr lang="en-US" b="1" baseline="0" dirty="0" smtClean="0"/>
              <a:t> </a:t>
            </a:r>
            <a:r>
              <a:rPr lang="en-US" b="1" dirty="0" smtClean="0"/>
              <a:t>Deregistration of Internet Number Resources,</a:t>
            </a:r>
            <a:r>
              <a:rPr lang="en-US" b="1" baseline="0" dirty="0" smtClean="0"/>
              <a:t> </a:t>
            </a:r>
            <a:r>
              <a:rPr lang="en-US" b="1" dirty="0" smtClean="0"/>
              <a:t>Use of the (</a:t>
            </a:r>
            <a:r>
              <a:rPr lang="en-US" b="1" dirty="0" err="1" smtClean="0"/>
              <a:t>Whois</a:t>
            </a:r>
            <a:r>
              <a:rPr lang="en-US" b="1" dirty="0" smtClean="0"/>
              <a:t>) Database and Privacy Issues,</a:t>
            </a:r>
            <a:r>
              <a:rPr lang="en-US" b="1" baseline="0" dirty="0" smtClean="0"/>
              <a:t> </a:t>
            </a:r>
            <a:r>
              <a:rPr lang="en-US" b="1" dirty="0" smtClean="0"/>
              <a:t>Handling Requests for Information by Law Enforcement Authorities, Security Management and External Auditing, Budget and Activity Planning</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dirty="0" smtClean="0"/>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dirty="0" smtClean="0"/>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dirty="0" smtClean="0"/>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dirty="0" smtClean="0"/>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dirty="0" smtClean="0"/>
          </a:p>
          <a:p>
            <a:pPr eaLnBrk="1" hangingPunct="1"/>
            <a:endParaRPr lang="en-US" dirty="0" smtClean="0">
              <a:latin typeface="Times New Roman" charset="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4E9A7D0-8BF9-493F-AC6F-1EC0F30BC31A}" type="slidenum">
              <a:rPr lang="en-AU"/>
              <a:pPr/>
              <a:t>9</a:t>
            </a:fld>
            <a:endParaRPr lang="en-AU"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b="1" dirty="0" smtClean="0"/>
              <a:t>SLA</a:t>
            </a:r>
            <a:r>
              <a:rPr lang="en-US" b="1" baseline="0" dirty="0" smtClean="0"/>
              <a:t> developed by RIR legal staff. SLA reflects the number community proposal</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baseline="0"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b="1" baseline="0" dirty="0" smtClean="0"/>
              <a:t>NRO Comments to ICG proposal</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baseline="0" dirty="0" smtClean="0"/>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Reflects a demonstrated consensus of the numbering community on the IANA transition plan, following open and inclusive bottom</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up consultation processes;</a:t>
            </a:r>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Fulfills the criteria established by the NTIA's IANA stewardship transition process;</a:t>
            </a:r>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Acts in the interests of the global multi-stakeholder Internet community;</a:t>
            </a:r>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Maintains the stability, security and reliability of the Internet, quality of IANA services and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goal of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community empowerment, all of which elements were identified by the numbers community in the CRISP proposal. </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b="1"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477000"/>
            <a:ext cx="9144000" cy="381000"/>
          </a:xfrm>
          <a:prstGeom prst="rect">
            <a:avLst/>
          </a:prstGeom>
          <a:solidFill>
            <a:schemeClr val="accent1"/>
          </a:solidFill>
          <a:ln w="9525">
            <a:noFill/>
            <a:miter lim="800000"/>
            <a:headEnd/>
            <a:tailEnd/>
          </a:ln>
          <a:effectLst/>
        </p:spPr>
        <p:txBody>
          <a:bodyPr wrap="none" anchor="ctr"/>
          <a:lstStyle/>
          <a:p>
            <a:pPr algn="ctr" fontAlgn="base">
              <a:spcBef>
                <a:spcPct val="0"/>
              </a:spcBef>
              <a:spcAft>
                <a:spcPct val="0"/>
              </a:spcAft>
              <a:defRPr/>
            </a:pPr>
            <a:endParaRPr lang="en-US" sz="2000" dirty="0">
              <a:solidFill>
                <a:srgbClr val="D40000"/>
              </a:solidFill>
              <a:latin typeface="Arial" charset="0"/>
              <a:ea typeface="ＭＳ Ｐゴシック" charset="-128"/>
              <a:cs typeface="ＭＳ Ｐゴシック" charset="-128"/>
            </a:endParaRPr>
          </a:p>
        </p:txBody>
      </p:sp>
      <p:pic>
        <p:nvPicPr>
          <p:cNvPr id="5" name="Picture 5" descr="bar-on-side"/>
          <p:cNvPicPr>
            <a:picLocks noChangeAspect="1" noChangeArrowheads="1"/>
          </p:cNvPicPr>
          <p:nvPr/>
        </p:nvPicPr>
        <p:blipFill>
          <a:blip r:embed="rId2"/>
          <a:srcRect/>
          <a:stretch>
            <a:fillRect/>
          </a:stretch>
        </p:blipFill>
        <p:spPr bwMode="auto">
          <a:xfrm>
            <a:off x="8423275" y="0"/>
            <a:ext cx="722313" cy="6475413"/>
          </a:xfrm>
          <a:prstGeom prst="rect">
            <a:avLst/>
          </a:prstGeom>
          <a:noFill/>
          <a:ln w="9525">
            <a:noFill/>
            <a:miter lim="800000"/>
            <a:headEnd/>
            <a:tailEnd/>
          </a:ln>
        </p:spPr>
      </p:pic>
      <p:pic>
        <p:nvPicPr>
          <p:cNvPr id="6" name="Picture 6" descr="NRO_3D_1"/>
          <p:cNvPicPr>
            <a:picLocks noChangeAspect="1" noChangeArrowheads="1"/>
          </p:cNvPicPr>
          <p:nvPr/>
        </p:nvPicPr>
        <p:blipFill>
          <a:blip r:embed="rId3"/>
          <a:srcRect/>
          <a:stretch>
            <a:fillRect/>
          </a:stretch>
        </p:blipFill>
        <p:spPr bwMode="auto">
          <a:xfrm>
            <a:off x="138113" y="255588"/>
            <a:ext cx="1606550" cy="765175"/>
          </a:xfrm>
          <a:prstGeom prst="rect">
            <a:avLst/>
          </a:prstGeom>
          <a:noFill/>
          <a:ln w="9525">
            <a:noFill/>
            <a:miter lim="800000"/>
            <a:headEnd/>
            <a:tailEnd/>
          </a:ln>
        </p:spPr>
      </p:pic>
      <p:sp>
        <p:nvSpPr>
          <p:cNvPr id="7" name="Rectangle 9"/>
          <p:cNvSpPr>
            <a:spLocks noChangeArrowheads="1"/>
          </p:cNvSpPr>
          <p:nvPr/>
        </p:nvSpPr>
        <p:spPr bwMode="auto">
          <a:xfrm>
            <a:off x="7115175" y="6562725"/>
            <a:ext cx="2028825" cy="228600"/>
          </a:xfrm>
          <a:prstGeom prst="rect">
            <a:avLst/>
          </a:prstGeom>
          <a:noFill/>
          <a:ln w="9525">
            <a:noFill/>
            <a:miter lim="800000"/>
            <a:headEnd/>
            <a:tailEnd/>
          </a:ln>
          <a:effectLst/>
        </p:spPr>
        <p:txBody>
          <a:bodyPr/>
          <a:lstStyle/>
          <a:p>
            <a:pPr algn="r" fontAlgn="base">
              <a:spcBef>
                <a:spcPct val="0"/>
              </a:spcBef>
              <a:spcAft>
                <a:spcPct val="0"/>
              </a:spcAft>
              <a:defRPr/>
            </a:pPr>
            <a:endParaRPr lang="pt-BR" sz="1200" dirty="0">
              <a:solidFill>
                <a:srgbClr val="000000"/>
              </a:solidFill>
              <a:latin typeface="Arial Black" charset="0"/>
              <a:ea typeface="ＭＳ Ｐゴシック" charset="-128"/>
              <a:cs typeface="ＭＳ Ｐゴシック" charset="-128"/>
            </a:endParaRPr>
          </a:p>
        </p:txBody>
      </p:sp>
      <p:sp>
        <p:nvSpPr>
          <p:cNvPr id="968707" name="Rectangle 3"/>
          <p:cNvSpPr>
            <a:spLocks noGrp="1" noChangeArrowheads="1"/>
          </p:cNvSpPr>
          <p:nvPr>
            <p:ph type="ctrTitle"/>
          </p:nvPr>
        </p:nvSpPr>
        <p:spPr>
          <a:xfrm>
            <a:off x="685800" y="2130425"/>
            <a:ext cx="7772400" cy="1470025"/>
          </a:xfrm>
        </p:spPr>
        <p:txBody>
          <a:bodyPr/>
          <a:lstStyle>
            <a:lvl1pPr>
              <a:defRPr/>
            </a:lvl1pPr>
          </a:lstStyle>
          <a:p>
            <a:r>
              <a:rPr lang="en-AU" smtClean="0"/>
              <a:t>Click to edit Master title style</a:t>
            </a:r>
            <a:endParaRPr lang="en-US"/>
          </a:p>
        </p:txBody>
      </p:sp>
      <p:sp>
        <p:nvSpPr>
          <p:cNvPr id="968708"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AU"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5476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0" y="0"/>
            <a:ext cx="6705600" cy="635476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o">
    <p:spTree>
      <p:nvGrpSpPr>
        <p:cNvPr id="1" name=""/>
        <p:cNvGrpSpPr/>
        <p:nvPr/>
      </p:nvGrpSpPr>
      <p:grpSpPr>
        <a:xfrm>
          <a:off x="0" y="0"/>
          <a:ext cx="0" cy="0"/>
          <a:chOff x="0" y="0"/>
          <a:chExt cx="0" cy="0"/>
        </a:xfrm>
      </p:grpSpPr>
      <p:sp>
        <p:nvSpPr>
          <p:cNvPr id="9" name="Rectangle 8"/>
          <p:cNvSpPr/>
          <p:nvPr userDrawn="1"/>
        </p:nvSpPr>
        <p:spPr>
          <a:xfrm>
            <a:off x="0" y="1916832"/>
            <a:ext cx="9144000" cy="4176464"/>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003B8B"/>
              </a:solidFill>
            </a:endParaRPr>
          </a:p>
        </p:txBody>
      </p:sp>
      <p:sp>
        <p:nvSpPr>
          <p:cNvPr id="2" name="Title 1"/>
          <p:cNvSpPr>
            <a:spLocks noGrp="1"/>
          </p:cNvSpPr>
          <p:nvPr>
            <p:ph type="title"/>
          </p:nvPr>
        </p:nvSpPr>
        <p:spPr>
          <a:xfrm>
            <a:off x="395536" y="1052736"/>
            <a:ext cx="8352928" cy="778098"/>
          </a:xfrm>
        </p:spPr>
        <p:txBody>
          <a:bodyPr>
            <a:normAutofit/>
          </a:bodyPr>
          <a:lstStyle>
            <a:lvl1pPr algn="l">
              <a:defRPr sz="4400">
                <a:solidFill>
                  <a:srgbClr val="0A406B"/>
                </a:solidFill>
              </a:defRPr>
            </a:lvl1pPr>
          </a:lstStyle>
          <a:p>
            <a:r>
              <a:rPr lang="en-AU" smtClean="0"/>
              <a:t>Click to edit Master title style</a:t>
            </a:r>
            <a:endParaRPr lang="en-AU" dirty="0"/>
          </a:p>
        </p:txBody>
      </p:sp>
      <p:sp>
        <p:nvSpPr>
          <p:cNvPr id="3" name="Content Placeholder 2"/>
          <p:cNvSpPr>
            <a:spLocks noGrp="1"/>
          </p:cNvSpPr>
          <p:nvPr>
            <p:ph idx="1"/>
          </p:nvPr>
        </p:nvSpPr>
        <p:spPr>
          <a:xfrm>
            <a:off x="405880" y="2708920"/>
            <a:ext cx="8352928" cy="3109050"/>
          </a:xfrm>
        </p:spPr>
        <p:txBody>
          <a:bodyPr>
            <a:normAutofit/>
          </a:bodyPr>
          <a:lstStyle>
            <a:lvl1pPr marL="0" indent="0">
              <a:buNone/>
              <a:defRPr sz="1600">
                <a:solidFill>
                  <a:srgbClr val="0A406B"/>
                </a:solidFill>
              </a:defRPr>
            </a:lvl1pPr>
            <a:lvl2pPr>
              <a:defRPr>
                <a:solidFill>
                  <a:schemeClr val="bg1"/>
                </a:solidFill>
              </a:defRPr>
            </a:lvl2pPr>
            <a:lvl3pPr>
              <a:defRPr>
                <a:solidFill>
                  <a:schemeClr val="bg1"/>
                </a:solidFill>
              </a:defRPr>
            </a:lvl3pPr>
          </a:lstStyle>
          <a:p>
            <a:pPr lvl="0"/>
            <a:r>
              <a:rPr lang="en-AU" smtClean="0"/>
              <a:t>Click to edit Master text styles</a:t>
            </a:r>
          </a:p>
        </p:txBody>
      </p:sp>
      <p:sp>
        <p:nvSpPr>
          <p:cNvPr id="8" name="Text Placeholder 7"/>
          <p:cNvSpPr>
            <a:spLocks noGrp="1"/>
          </p:cNvSpPr>
          <p:nvPr>
            <p:ph type="body" sz="quarter" idx="13"/>
          </p:nvPr>
        </p:nvSpPr>
        <p:spPr>
          <a:xfrm>
            <a:off x="395536" y="1988840"/>
            <a:ext cx="8353425" cy="504602"/>
          </a:xfrm>
        </p:spPr>
        <p:txBody>
          <a:bodyPr/>
          <a:lstStyle>
            <a:lvl1pPr marL="0" indent="0">
              <a:buNone/>
              <a:defRPr>
                <a:solidFill>
                  <a:srgbClr val="0A406B"/>
                </a:solidFill>
              </a:defRPr>
            </a:lvl1pPr>
          </a:lstStyle>
          <a:p>
            <a:pPr lvl="0"/>
            <a:r>
              <a:rPr lang="en-AU" smtClean="0"/>
              <a:t>Click to edit Master text styles</a:t>
            </a:r>
          </a:p>
        </p:txBody>
      </p:sp>
      <p:sp>
        <p:nvSpPr>
          <p:cNvPr id="10" name="Footer Placeholder 4"/>
          <p:cNvSpPr>
            <a:spLocks noGrp="1"/>
          </p:cNvSpPr>
          <p:nvPr>
            <p:ph type="ftr" sz="quarter" idx="11"/>
          </p:nvPr>
        </p:nvSpPr>
        <p:spPr>
          <a:xfrm>
            <a:off x="2699792" y="6548966"/>
            <a:ext cx="3960440" cy="227624"/>
          </a:xfrm>
          <a:prstGeom prst="rect">
            <a:avLst/>
          </a:prstGeom>
        </p:spPr>
        <p:txBody>
          <a:bodyPr/>
          <a:lstStyle>
            <a:lvl1pPr>
              <a:defRPr>
                <a:solidFill>
                  <a:srgbClr val="003B8B"/>
                </a:solidFill>
              </a:defRPr>
            </a:lvl1pPr>
          </a:lstStyle>
          <a:p>
            <a:endParaRPr lang="en-AU" dirty="0"/>
          </a:p>
        </p:txBody>
      </p:sp>
      <p:sp>
        <p:nvSpPr>
          <p:cNvPr id="11" name="Slide Number Placeholder 5"/>
          <p:cNvSpPr>
            <a:spLocks noGrp="1"/>
          </p:cNvSpPr>
          <p:nvPr>
            <p:ph type="sldNum" sz="quarter" idx="12"/>
          </p:nvPr>
        </p:nvSpPr>
        <p:spPr>
          <a:xfrm>
            <a:off x="8748464" y="6548965"/>
            <a:ext cx="288032" cy="216024"/>
          </a:xfrm>
          <a:prstGeom prst="rect">
            <a:avLst/>
          </a:prstGeom>
        </p:spPr>
        <p:txBody>
          <a:bodyPr/>
          <a:lstStyle>
            <a:lvl1pPr>
              <a:defRPr>
                <a:solidFill>
                  <a:srgbClr val="003B8B"/>
                </a:solidFill>
              </a:defRPr>
            </a:lvl1pPr>
          </a:lstStyle>
          <a:p>
            <a:fld id="{38B2A337-2C29-4402-A0A2-E290C184D5D3}" type="slidenum">
              <a:rPr lang="en-AU" smtClean="0"/>
              <a:pPr/>
              <a:t>‹#›</a:t>
            </a:fld>
            <a:endParaRPr lang="en-AU" dirty="0"/>
          </a:p>
        </p:txBody>
      </p:sp>
    </p:spTree>
    <p:extLst>
      <p:ext uri="{BB962C8B-B14F-4D97-AF65-F5344CB8AC3E}">
        <p14:creationId xmlns:p14="http://schemas.microsoft.com/office/powerpoint/2010/main" val="2954861242"/>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5536" y="2420888"/>
            <a:ext cx="8352928" cy="1362075"/>
          </a:xfrm>
        </p:spPr>
        <p:txBody>
          <a:bodyPr anchor="ctr" anchorCtr="0">
            <a:noAutofit/>
          </a:bodyPr>
          <a:lstStyle>
            <a:lvl1pPr algn="ctr">
              <a:defRPr sz="4800" b="1" cap="none" baseline="0">
                <a:solidFill>
                  <a:schemeClr val="bg1"/>
                </a:solidFill>
              </a:defRPr>
            </a:lvl1pPr>
          </a:lstStyle>
          <a:p>
            <a:r>
              <a:rPr lang="en-AU" smtClean="0"/>
              <a:t>Click to edit Master title style</a:t>
            </a:r>
            <a:endParaRPr lang="en-AU" dirty="0"/>
          </a:p>
        </p:txBody>
      </p:sp>
      <p:sp>
        <p:nvSpPr>
          <p:cNvPr id="5" name="Footer Placeholder 4"/>
          <p:cNvSpPr>
            <a:spLocks noGrp="1"/>
          </p:cNvSpPr>
          <p:nvPr>
            <p:ph type="ftr" sz="quarter" idx="11"/>
          </p:nvPr>
        </p:nvSpPr>
        <p:spPr>
          <a:xfrm>
            <a:off x="2699792" y="6548966"/>
            <a:ext cx="3960440" cy="227624"/>
          </a:xfrm>
          <a:prstGeom prst="rect">
            <a:avLst/>
          </a:prstGeom>
        </p:spPr>
        <p:txBody>
          <a:bodyPr/>
          <a:lstStyle/>
          <a:p>
            <a:endParaRPr lang="en-AU" dirty="0"/>
          </a:p>
        </p:txBody>
      </p:sp>
      <p:sp>
        <p:nvSpPr>
          <p:cNvPr id="6" name="Slide Number Placeholder 5"/>
          <p:cNvSpPr>
            <a:spLocks noGrp="1"/>
          </p:cNvSpPr>
          <p:nvPr>
            <p:ph type="sldNum" sz="quarter" idx="12"/>
          </p:nvPr>
        </p:nvSpPr>
        <p:spPr>
          <a:xfrm>
            <a:off x="8748464" y="6548965"/>
            <a:ext cx="288032" cy="216024"/>
          </a:xfrm>
          <a:prstGeom prst="rect">
            <a:avLst/>
          </a:prstGeom>
        </p:spPr>
        <p:txBody>
          <a:bodyPr/>
          <a:lstStyle/>
          <a:p>
            <a:fld id="{38B2A337-2C29-4402-A0A2-E290C184D5D3}" type="slidenum">
              <a:rPr lang="en-AU" smtClean="0"/>
              <a:t>‹#›</a:t>
            </a:fld>
            <a:endParaRPr lang="en-AU" dirty="0"/>
          </a:p>
        </p:txBody>
      </p:sp>
      <p:sp>
        <p:nvSpPr>
          <p:cNvPr id="9" name="Text Placeholder 8"/>
          <p:cNvSpPr>
            <a:spLocks noGrp="1"/>
          </p:cNvSpPr>
          <p:nvPr>
            <p:ph type="body" sz="quarter" idx="13"/>
          </p:nvPr>
        </p:nvSpPr>
        <p:spPr>
          <a:xfrm>
            <a:off x="395288" y="3965525"/>
            <a:ext cx="8353425" cy="649288"/>
          </a:xfrm>
        </p:spPr>
        <p:txBody>
          <a:bodyPr/>
          <a:lstStyle>
            <a:lvl1pPr marL="0" indent="0" algn="ctr">
              <a:buNone/>
              <a:defRPr>
                <a:solidFill>
                  <a:schemeClr val="bg1"/>
                </a:solidFill>
              </a:defRPr>
            </a:lvl1pPr>
          </a:lstStyle>
          <a:p>
            <a:pPr lvl="0"/>
            <a:r>
              <a:rPr lang="en-AU" smtClean="0"/>
              <a:t>Click to edit Master text styles</a:t>
            </a:r>
          </a:p>
        </p:txBody>
      </p:sp>
    </p:spTree>
    <p:extLst>
      <p:ext uri="{BB962C8B-B14F-4D97-AF65-F5344CB8AC3E}">
        <p14:creationId xmlns:p14="http://schemas.microsoft.com/office/powerpoint/2010/main" val="3526362847"/>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228600" y="1374775"/>
            <a:ext cx="3975100" cy="4979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356100" y="1374775"/>
            <a:ext cx="3975100" cy="4979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dirty="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6"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7682" name="Rectangle 2"/>
          <p:cNvSpPr>
            <a:spLocks noChangeArrowheads="1"/>
          </p:cNvSpPr>
          <p:nvPr/>
        </p:nvSpPr>
        <p:spPr bwMode="auto">
          <a:xfrm>
            <a:off x="0" y="6477000"/>
            <a:ext cx="9144000" cy="381000"/>
          </a:xfrm>
          <a:prstGeom prst="rect">
            <a:avLst/>
          </a:prstGeom>
          <a:solidFill>
            <a:schemeClr val="accent1"/>
          </a:solidFill>
          <a:ln w="9525">
            <a:noFill/>
            <a:miter lim="800000"/>
            <a:headEnd/>
            <a:tailEnd/>
          </a:ln>
          <a:effectLst/>
        </p:spPr>
        <p:txBody>
          <a:bodyPr wrap="none" anchor="ctr"/>
          <a:lstStyle/>
          <a:p>
            <a:pPr algn="ctr" fontAlgn="base">
              <a:spcBef>
                <a:spcPct val="0"/>
              </a:spcBef>
              <a:spcAft>
                <a:spcPct val="0"/>
              </a:spcAft>
              <a:defRPr/>
            </a:pPr>
            <a:endParaRPr lang="en-US" sz="2400" dirty="0">
              <a:solidFill>
                <a:srgbClr val="000000"/>
              </a:solidFill>
              <a:latin typeface="Times New Roman" charset="0"/>
              <a:ea typeface="ＭＳ Ｐゴシック" charset="-128"/>
              <a:cs typeface="ＭＳ Ｐゴシック" charset="-128"/>
            </a:endParaRPr>
          </a:p>
        </p:txBody>
      </p:sp>
      <p:sp>
        <p:nvSpPr>
          <p:cNvPr id="967683" name="Rectangle 3"/>
          <p:cNvSpPr>
            <a:spLocks noGrp="1" noChangeArrowheads="1"/>
          </p:cNvSpPr>
          <p:nvPr>
            <p:ph type="title"/>
          </p:nvPr>
        </p:nvSpPr>
        <p:spPr bwMode="auto">
          <a:xfrm>
            <a:off x="0" y="0"/>
            <a:ext cx="9144000" cy="1223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a:p>
        </p:txBody>
      </p:sp>
      <p:sp>
        <p:nvSpPr>
          <p:cNvPr id="1028" name="Rectangle 4"/>
          <p:cNvSpPr>
            <a:spLocks noGrp="1" noChangeArrowheads="1"/>
          </p:cNvSpPr>
          <p:nvPr>
            <p:ph type="body" idx="1"/>
          </p:nvPr>
        </p:nvSpPr>
        <p:spPr bwMode="auto">
          <a:xfrm>
            <a:off x="683568" y="1374775"/>
            <a:ext cx="7416824" cy="4979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smtClean="0"/>
          </a:p>
        </p:txBody>
      </p:sp>
      <p:sp>
        <p:nvSpPr>
          <p:cNvPr id="967687" name="Rectangle 7"/>
          <p:cNvSpPr>
            <a:spLocks noChangeArrowheads="1"/>
          </p:cNvSpPr>
          <p:nvPr/>
        </p:nvSpPr>
        <p:spPr bwMode="auto">
          <a:xfrm>
            <a:off x="7115175" y="6553200"/>
            <a:ext cx="2028825" cy="228600"/>
          </a:xfrm>
          <a:prstGeom prst="rect">
            <a:avLst/>
          </a:prstGeom>
          <a:noFill/>
          <a:ln w="9525">
            <a:noFill/>
            <a:miter lim="800000"/>
            <a:headEnd/>
            <a:tailEnd/>
          </a:ln>
          <a:effectLst/>
        </p:spPr>
        <p:txBody>
          <a:bodyPr/>
          <a:lstStyle/>
          <a:p>
            <a:pPr algn="r" fontAlgn="base">
              <a:spcBef>
                <a:spcPct val="0"/>
              </a:spcBef>
              <a:spcAft>
                <a:spcPct val="0"/>
              </a:spcAft>
              <a:defRPr/>
            </a:pPr>
            <a:endParaRPr lang="pt-BR" sz="1200" dirty="0">
              <a:solidFill>
                <a:srgbClr val="000000"/>
              </a:solidFill>
              <a:latin typeface="Arial Black" charset="0"/>
              <a:ea typeface="ＭＳ Ｐゴシック" charset="-128"/>
              <a:cs typeface="ＭＳ Ｐゴシック" charset="-128"/>
            </a:endParaRPr>
          </a:p>
        </p:txBody>
      </p:sp>
      <p:pic>
        <p:nvPicPr>
          <p:cNvPr id="1030" name="Picture 8" descr="bar-on-side"/>
          <p:cNvPicPr>
            <a:picLocks noChangeAspect="1" noChangeArrowheads="1"/>
          </p:cNvPicPr>
          <p:nvPr/>
        </p:nvPicPr>
        <p:blipFill>
          <a:blip r:embed="rId15"/>
          <a:srcRect/>
          <a:stretch>
            <a:fillRect/>
          </a:stretch>
        </p:blipFill>
        <p:spPr bwMode="auto">
          <a:xfrm>
            <a:off x="8423275" y="0"/>
            <a:ext cx="722313" cy="6475413"/>
          </a:xfrm>
          <a:prstGeom prst="rect">
            <a:avLst/>
          </a:prstGeom>
          <a:noFill/>
          <a:ln w="9525">
            <a:noFill/>
            <a:miter lim="800000"/>
            <a:headEnd/>
            <a:tailEnd/>
          </a:ln>
        </p:spPr>
      </p:pic>
      <p:pic>
        <p:nvPicPr>
          <p:cNvPr id="1031" name="Picture 9" descr="NRO_3D_1"/>
          <p:cNvPicPr>
            <a:picLocks noChangeAspect="1" noChangeArrowheads="1"/>
          </p:cNvPicPr>
          <p:nvPr/>
        </p:nvPicPr>
        <p:blipFill>
          <a:blip r:embed="rId16"/>
          <a:srcRect/>
          <a:stretch>
            <a:fillRect/>
          </a:stretch>
        </p:blipFill>
        <p:spPr bwMode="auto">
          <a:xfrm>
            <a:off x="138113" y="255588"/>
            <a:ext cx="1606550" cy="765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05" r:id="rId12"/>
    <p:sldLayoutId id="2147483651" r:id="rId13"/>
  </p:sldLayoutIdLst>
  <p:timing>
    <p:tnLst>
      <p:par>
        <p:cTn xmlns:p14="http://schemas.microsoft.com/office/powerpoint/2010/main" id="1" dur="indefinite" restart="never" nodeType="tmRoot"/>
      </p:par>
    </p:tnLst>
  </p:timing>
  <p:txStyles>
    <p:titleStyle>
      <a:lvl1pPr algn="ctr" rtl="0" eaLnBrk="1" fontAlgn="base" hangingPunct="1">
        <a:spcBef>
          <a:spcPct val="0"/>
        </a:spcBef>
        <a:spcAft>
          <a:spcPct val="0"/>
        </a:spcAft>
        <a:defRPr sz="3200">
          <a:solidFill>
            <a:schemeClr val="tx2"/>
          </a:solidFill>
          <a:effectLst>
            <a:outerShdw blurRad="38100" dist="38100" dir="2700000" algn="tl">
              <a:srgbClr val="DDDDDD"/>
            </a:outerShdw>
          </a:effectLst>
          <a:latin typeface="+mj-lt"/>
          <a:ea typeface="ＭＳ Ｐゴシック" pitchFamily="-112" charset="-128"/>
          <a:cs typeface="ＭＳ Ｐゴシック" pitchFamily="-112" charset="-128"/>
        </a:defRPr>
      </a:lvl1pPr>
      <a:lvl2pPr algn="ctr" rtl="0" eaLnBrk="1" fontAlgn="base" hangingPunct="1">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2pPr>
      <a:lvl3pPr algn="ctr" rtl="0" eaLnBrk="1" fontAlgn="base" hangingPunct="1">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3pPr>
      <a:lvl4pPr algn="ctr" rtl="0" eaLnBrk="1" fontAlgn="base" hangingPunct="1">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4pPr>
      <a:lvl5pPr algn="ctr" rtl="0" eaLnBrk="1" fontAlgn="base" hangingPunct="1">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5pPr>
      <a:lvl6pPr marL="457200" algn="ctr" rtl="0" eaLnBrk="1" fontAlgn="base" hangingPunct="1">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6pPr>
      <a:lvl7pPr marL="914400" algn="ctr" rtl="0" eaLnBrk="1" fontAlgn="base" hangingPunct="1">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7pPr>
      <a:lvl8pPr marL="1371600" algn="ctr" rtl="0" eaLnBrk="1" fontAlgn="base" hangingPunct="1">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8pPr>
      <a:lvl9pPr marL="1828800" algn="ctr" rtl="0" eaLnBrk="1" fontAlgn="base" hangingPunct="1">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9pPr>
    </p:titleStyle>
    <p:bodyStyle>
      <a:lvl1pPr marL="342900" indent="-342900" algn="l" rtl="0" eaLnBrk="1" fontAlgn="base" hangingPunct="1">
        <a:spcBef>
          <a:spcPct val="20000"/>
        </a:spcBef>
        <a:spcAft>
          <a:spcPct val="0"/>
        </a:spcAft>
        <a:buChar char="•"/>
        <a:defRPr sz="3200" baseline="0">
          <a:solidFill>
            <a:schemeClr val="tx1"/>
          </a:solidFill>
          <a:latin typeface="+mn-lt"/>
          <a:ea typeface="ＭＳ Ｐゴシック" pitchFamily="-112" charset="-128"/>
          <a:cs typeface="ＭＳ Ｐゴシック" pitchFamily="-112"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107"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107"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07"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07"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nro.net/sla" TargetMode="External"/><Relationship Id="rId4" Type="http://schemas.openxmlformats.org/officeDocument/2006/relationships/hyperlink" Target="https://www.nro.net/sla-track-changes" TargetMode="External"/><Relationship Id="rId5" Type="http://schemas.openxmlformats.org/officeDocument/2006/relationships/hyperlink" Target="https://www.nro.net/SLAv3-comments"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www.nro.net/ICANN-governance-models" TargetMode="External"/><Relationship Id="rId4" Type="http://schemas.openxmlformats.org/officeDocument/2006/relationships/hyperlink" Target="http://www.nro.net/nro-comments-ccwg-2nd-draft-proposa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nro.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nro.net/joint-rir-stability-fun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nro.net/statistics" TargetMode="External"/><Relationship Id="rId4" Type="http://schemas.openxmlformats.org/officeDocument/2006/relationships/hyperlink" Target="https://www.nro.net/rir-comparative-policy"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www.nro.net/governance-matrix" TargetMode="External"/><Relationship Id="rId4" Type="http://schemas.openxmlformats.org/officeDocument/2006/relationships/hyperlink" Target="https://www.nro.net/rir-accountability"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www.nro.net/crisp-team" TargetMode="External"/><Relationship Id="rId4" Type="http://schemas.openxmlformats.org/officeDocument/2006/relationships/hyperlink" Target="http://www.nro.net/crisp-final-proposal" TargetMode="External"/><Relationship Id="rId5" Type="http://schemas.openxmlformats.org/officeDocument/2006/relationships/hyperlink" Target="http://www.nro.net/sla-development" TargetMode="External"/><Relationship Id="rId6" Type="http://schemas.openxmlformats.org/officeDocument/2006/relationships/hyperlink" Target="http://www.nro.net/nro-comments-icg-proposal" TargetMode="External"/><Relationship Id="rId7" Type="http://schemas.openxmlformats.org/officeDocument/2006/relationships/hyperlink" Target="https://www.nro.net/review-committee-charter-v1"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ChangeArrowheads="1"/>
          </p:cNvSpPr>
          <p:nvPr>
            <p:ph type="ctrTitle"/>
          </p:nvPr>
        </p:nvSpPr>
        <p:spPr>
          <a:xfrm>
            <a:off x="539552" y="1052736"/>
            <a:ext cx="7772400" cy="936104"/>
          </a:xfrm>
        </p:spPr>
        <p:txBody>
          <a:bodyPr/>
          <a:lstStyle/>
          <a:p>
            <a:r>
              <a:rPr lang="en-US" dirty="0" smtClean="0"/>
              <a:t>NRO update</a:t>
            </a:r>
            <a:endParaRPr lang="en-US" dirty="0"/>
          </a:p>
        </p:txBody>
      </p:sp>
      <p:sp>
        <p:nvSpPr>
          <p:cNvPr id="15363" name="Rectangle 3"/>
          <p:cNvSpPr>
            <a:spLocks noGrp="1" noChangeArrowheads="1"/>
          </p:cNvSpPr>
          <p:nvPr>
            <p:ph type="subTitle" idx="1"/>
          </p:nvPr>
        </p:nvSpPr>
        <p:spPr>
          <a:xfrm>
            <a:off x="323528" y="5157192"/>
            <a:ext cx="5472608" cy="1320552"/>
          </a:xfrm>
        </p:spPr>
        <p:txBody>
          <a:bodyPr>
            <a:normAutofit/>
          </a:bodyPr>
          <a:lstStyle/>
          <a:p>
            <a:pPr algn="l"/>
            <a:r>
              <a:rPr lang="en-US" sz="2000" dirty="0" smtClean="0">
                <a:latin typeface="Century Gothic"/>
                <a:cs typeface="Century Gothic"/>
              </a:rPr>
              <a:t>RIPE 71, </a:t>
            </a:r>
            <a:r>
              <a:rPr lang="en-US" sz="2000" dirty="0" smtClean="0">
                <a:latin typeface="Century Gothic"/>
                <a:cs typeface="Century Gothic"/>
              </a:rPr>
              <a:t>16 </a:t>
            </a:r>
            <a:r>
              <a:rPr lang="en-US" sz="2000" dirty="0" smtClean="0">
                <a:latin typeface="Century Gothic"/>
                <a:cs typeface="Century Gothic"/>
              </a:rPr>
              <a:t>-</a:t>
            </a:r>
            <a:r>
              <a:rPr lang="en-US" sz="2000" dirty="0" smtClean="0">
                <a:latin typeface="Century Gothic"/>
                <a:cs typeface="Century Gothic"/>
              </a:rPr>
              <a:t> 20</a:t>
            </a:r>
            <a:r>
              <a:rPr lang="en-US" sz="2000" dirty="0" smtClean="0">
                <a:latin typeface="Century Gothic"/>
                <a:cs typeface="Century Gothic"/>
              </a:rPr>
              <a:t> November </a:t>
            </a:r>
            <a:r>
              <a:rPr lang="en-US" sz="2000" dirty="0" smtClean="0">
                <a:latin typeface="Century Gothic"/>
                <a:cs typeface="Century Gothic"/>
              </a:rPr>
              <a:t>2015</a:t>
            </a:r>
          </a:p>
          <a:p>
            <a:pPr algn="l"/>
            <a:r>
              <a:rPr lang="en-US" sz="2000" dirty="0" smtClean="0">
                <a:latin typeface="Century Gothic"/>
                <a:cs typeface="Century Gothic"/>
              </a:rPr>
              <a:t>Bucharest, Romania</a:t>
            </a:r>
            <a:endParaRPr lang="en-US" sz="2000" dirty="0" smtClean="0">
              <a:latin typeface="Century Gothic"/>
              <a:cs typeface="Century Gothic"/>
            </a:endParaRPr>
          </a:p>
        </p:txBody>
      </p:sp>
      <p:sp>
        <p:nvSpPr>
          <p:cNvPr id="2" name="TextBox 1"/>
          <p:cNvSpPr txBox="1"/>
          <p:nvPr/>
        </p:nvSpPr>
        <p:spPr>
          <a:xfrm>
            <a:off x="1331640" y="2492896"/>
            <a:ext cx="6840760" cy="2246769"/>
          </a:xfrm>
          <a:prstGeom prst="rect">
            <a:avLst/>
          </a:prstGeom>
          <a:noFill/>
        </p:spPr>
        <p:txBody>
          <a:bodyPr wrap="square" rtlCol="0">
            <a:spAutoFit/>
          </a:bodyPr>
          <a:lstStyle/>
          <a:p>
            <a:pPr algn="r"/>
            <a:r>
              <a:rPr lang="en-US" sz="2800" b="1" dirty="0">
                <a:latin typeface="Century Gothic"/>
                <a:cs typeface="Century Gothic"/>
              </a:rPr>
              <a:t>To be the flagship and global leader for collaborative Internet number resource management as a central element of an open, stable and secure </a:t>
            </a:r>
            <a:r>
              <a:rPr lang="en-US" sz="2800" b="1" dirty="0" smtClean="0">
                <a:latin typeface="Century Gothic"/>
                <a:cs typeface="Century Gothic"/>
              </a:rPr>
              <a:t>Internet</a:t>
            </a:r>
            <a:endParaRPr lang="en-US" sz="2800" b="1" dirty="0">
              <a:latin typeface="Century Gothic"/>
              <a:cs typeface="Century Gothic"/>
            </a:endParaRPr>
          </a:p>
        </p:txBody>
      </p:sp>
      <p:cxnSp>
        <p:nvCxnSpPr>
          <p:cNvPr id="4" name="Straight Connector 3"/>
          <p:cNvCxnSpPr/>
          <p:nvPr/>
        </p:nvCxnSpPr>
        <p:spPr bwMode="auto">
          <a:xfrm>
            <a:off x="467544" y="2276872"/>
            <a:ext cx="7848872" cy="0"/>
          </a:xfrm>
          <a:prstGeom prst="line">
            <a:avLst/>
          </a:prstGeom>
          <a:solidFill>
            <a:schemeClr val="accent1"/>
          </a:solidFill>
          <a:ln w="38100" cap="flat" cmpd="sng" algn="ctr">
            <a:solidFill>
              <a:schemeClr val="accent1"/>
            </a:solidFill>
            <a:prstDash val="solid"/>
            <a:miter lim="800000"/>
            <a:headEnd type="none" w="sm" len="sm"/>
            <a:tailEnd type="triangle" w="lg" len="med"/>
          </a:ln>
          <a:effectLst/>
        </p:spPr>
      </p:cxnSp>
    </p:spTree>
    <p:extLst>
      <p:ext uri="{BB962C8B-B14F-4D97-AF65-F5344CB8AC3E}">
        <p14:creationId xmlns:p14="http://schemas.microsoft.com/office/powerpoint/2010/main" val="30157761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dirty="0" smtClean="0"/>
              <a:t>IANA Stewardship Transition</a:t>
            </a:r>
            <a:endParaRPr lang="en-US" dirty="0"/>
          </a:p>
        </p:txBody>
      </p:sp>
      <p:sp>
        <p:nvSpPr>
          <p:cNvPr id="17411" name="Rectangle 3"/>
          <p:cNvSpPr>
            <a:spLocks noGrp="1" noChangeArrowheads="1"/>
          </p:cNvSpPr>
          <p:nvPr>
            <p:ph idx="1"/>
          </p:nvPr>
        </p:nvSpPr>
        <p:spPr/>
        <p:txBody>
          <a:bodyPr>
            <a:normAutofit lnSpcReduction="10000"/>
          </a:bodyPr>
          <a:lstStyle/>
          <a:p>
            <a:r>
              <a:rPr lang="en-US" b="1" dirty="0" smtClean="0">
                <a:solidFill>
                  <a:schemeClr val="tx2">
                    <a:lumMod val="75000"/>
                  </a:schemeClr>
                </a:solidFill>
                <a:latin typeface="Century Gothic"/>
                <a:cs typeface="Century Gothic"/>
              </a:rPr>
              <a:t>RIR - IANA Service Level Agreement</a:t>
            </a:r>
          </a:p>
          <a:p>
            <a:pPr lvl="1"/>
            <a:r>
              <a:rPr lang="en-US" sz="2500" dirty="0" smtClean="0">
                <a:latin typeface="Century Gothic"/>
                <a:cs typeface="Century Gothic"/>
              </a:rPr>
              <a:t>Fully based and in compliance with CRISP proposal.</a:t>
            </a:r>
          </a:p>
          <a:p>
            <a:pPr lvl="1">
              <a:lnSpc>
                <a:spcPct val="90000"/>
              </a:lnSpc>
            </a:pPr>
            <a:r>
              <a:rPr lang="en-US" sz="2500" dirty="0" smtClean="0">
                <a:solidFill>
                  <a:srgbClr val="000000"/>
                </a:solidFill>
                <a:latin typeface="Century Gothic"/>
                <a:ea typeface="ＭＳ Ｐゴシック" pitchFamily="-112" charset="-128"/>
                <a:cs typeface="Century Gothic"/>
              </a:rPr>
              <a:t>SLA </a:t>
            </a:r>
            <a:r>
              <a:rPr lang="en-US" sz="2500" dirty="0">
                <a:solidFill>
                  <a:srgbClr val="000000"/>
                </a:solidFill>
                <a:latin typeface="Century Gothic"/>
                <a:ea typeface="ＭＳ Ｐゴシック" pitchFamily="-112" charset="-128"/>
                <a:cs typeface="Century Gothic"/>
              </a:rPr>
              <a:t>third draft currently under review</a:t>
            </a:r>
          </a:p>
          <a:p>
            <a:pPr lvl="2">
              <a:lnSpc>
                <a:spcPct val="90000"/>
              </a:lnSpc>
            </a:pPr>
            <a:r>
              <a:rPr lang="en-US" sz="2100" dirty="0">
                <a:solidFill>
                  <a:srgbClr val="000000"/>
                </a:solidFill>
                <a:latin typeface="Century Gothic"/>
                <a:ea typeface="ＭＳ Ｐゴシック" pitchFamily="-112" charset="-128"/>
                <a:cs typeface="Century Gothic"/>
                <a:hlinkClick r:id="rId3"/>
              </a:rPr>
              <a:t>http://www.nro.net/</a:t>
            </a:r>
            <a:r>
              <a:rPr lang="en-US" sz="2100" dirty="0" smtClean="0">
                <a:solidFill>
                  <a:srgbClr val="000000"/>
                </a:solidFill>
                <a:latin typeface="Century Gothic"/>
                <a:ea typeface="ＭＳ Ｐゴシック" pitchFamily="-112" charset="-128"/>
                <a:cs typeface="Century Gothic"/>
                <a:hlinkClick r:id="rId3"/>
              </a:rPr>
              <a:t>sla</a:t>
            </a:r>
            <a:endParaRPr lang="en-US" sz="2100" dirty="0" smtClean="0">
              <a:solidFill>
                <a:srgbClr val="000000"/>
              </a:solidFill>
              <a:latin typeface="Century Gothic"/>
              <a:ea typeface="ＭＳ Ｐゴシック" pitchFamily="-112" charset="-128"/>
              <a:cs typeface="Century Gothic"/>
            </a:endParaRPr>
          </a:p>
          <a:p>
            <a:pPr lvl="1">
              <a:lnSpc>
                <a:spcPct val="90000"/>
              </a:lnSpc>
            </a:pPr>
            <a:r>
              <a:rPr lang="en-US" sz="2500" dirty="0" smtClean="0">
                <a:solidFill>
                  <a:srgbClr val="000000"/>
                </a:solidFill>
                <a:latin typeface="Century Gothic"/>
                <a:ea typeface="ＭＳ Ｐゴシック" pitchFamily="-112" charset="-128"/>
                <a:cs typeface="Century Gothic"/>
              </a:rPr>
              <a:t>For the sake of transparency there is track changes version </a:t>
            </a:r>
          </a:p>
          <a:p>
            <a:pPr lvl="2">
              <a:lnSpc>
                <a:spcPct val="90000"/>
              </a:lnSpc>
            </a:pPr>
            <a:r>
              <a:rPr lang="en-US" sz="2100" dirty="0">
                <a:solidFill>
                  <a:srgbClr val="000000"/>
                </a:solidFill>
                <a:latin typeface="Century Gothic"/>
                <a:ea typeface="ＭＳ Ｐゴシック" pitchFamily="-112" charset="-128"/>
                <a:cs typeface="Century Gothic"/>
                <a:hlinkClick r:id="rId4"/>
              </a:rPr>
              <a:t>https://www.nro.net/sla-track-</a:t>
            </a:r>
            <a:r>
              <a:rPr lang="en-US" sz="2100" dirty="0" smtClean="0">
                <a:solidFill>
                  <a:srgbClr val="000000"/>
                </a:solidFill>
                <a:latin typeface="Century Gothic"/>
                <a:ea typeface="ＭＳ Ｐゴシック" pitchFamily="-112" charset="-128"/>
                <a:cs typeface="Century Gothic"/>
                <a:hlinkClick r:id="rId4"/>
              </a:rPr>
              <a:t>changes</a:t>
            </a:r>
            <a:endParaRPr lang="en-US" sz="2100" dirty="0" smtClean="0">
              <a:solidFill>
                <a:srgbClr val="000000"/>
              </a:solidFill>
              <a:latin typeface="Century Gothic"/>
              <a:ea typeface="ＭＳ Ｐゴシック" pitchFamily="-112" charset="-128"/>
              <a:cs typeface="Century Gothic"/>
            </a:endParaRPr>
          </a:p>
          <a:p>
            <a:pPr lvl="1">
              <a:lnSpc>
                <a:spcPct val="90000"/>
              </a:lnSpc>
            </a:pPr>
            <a:r>
              <a:rPr lang="en-US" sz="2500" dirty="0" smtClean="0">
                <a:solidFill>
                  <a:srgbClr val="000000"/>
                </a:solidFill>
                <a:latin typeface="Century Gothic"/>
                <a:ea typeface="ＭＳ Ｐゴシック" pitchFamily="-112" charset="-128"/>
                <a:cs typeface="Century Gothic"/>
              </a:rPr>
              <a:t>Document </a:t>
            </a:r>
            <a:r>
              <a:rPr lang="en-US" sz="2500" dirty="0">
                <a:solidFill>
                  <a:srgbClr val="000000"/>
                </a:solidFill>
                <a:latin typeface="Century Gothic"/>
                <a:ea typeface="ＭＳ Ｐゴシック" pitchFamily="-112" charset="-128"/>
                <a:cs typeface="Century Gothic"/>
              </a:rPr>
              <a:t>with the comments received during the consultation period and the legal team responses is available at</a:t>
            </a:r>
            <a:r>
              <a:rPr lang="en-US" sz="2500" dirty="0" smtClean="0">
                <a:solidFill>
                  <a:srgbClr val="000000"/>
                </a:solidFill>
                <a:latin typeface="Century Gothic"/>
                <a:ea typeface="ＭＳ Ｐゴシック" pitchFamily="-112" charset="-128"/>
                <a:cs typeface="Century Gothic"/>
              </a:rPr>
              <a:t>:</a:t>
            </a:r>
          </a:p>
          <a:p>
            <a:pPr lvl="2"/>
            <a:r>
              <a:rPr lang="en-US" sz="2100" dirty="0">
                <a:solidFill>
                  <a:srgbClr val="000000"/>
                </a:solidFill>
                <a:latin typeface="Century Gothic"/>
                <a:ea typeface="ＭＳ Ｐゴシック" pitchFamily="-112" charset="-128"/>
                <a:cs typeface="Century Gothic"/>
                <a:hlinkClick r:id="rId5"/>
              </a:rPr>
              <a:t>https://</a:t>
            </a:r>
            <a:r>
              <a:rPr lang="en-US" sz="2100" dirty="0" err="1">
                <a:solidFill>
                  <a:srgbClr val="000000"/>
                </a:solidFill>
                <a:latin typeface="Century Gothic"/>
                <a:ea typeface="ＭＳ Ｐゴシック" pitchFamily="-112" charset="-128"/>
                <a:cs typeface="Century Gothic"/>
                <a:hlinkClick r:id="rId5"/>
              </a:rPr>
              <a:t>www.nro.net</a:t>
            </a:r>
            <a:r>
              <a:rPr lang="en-US" sz="2100" dirty="0">
                <a:solidFill>
                  <a:srgbClr val="000000"/>
                </a:solidFill>
                <a:latin typeface="Century Gothic"/>
                <a:ea typeface="ＭＳ Ｐゴシック" pitchFamily="-112" charset="-128"/>
                <a:cs typeface="Century Gothic"/>
                <a:hlinkClick r:id="rId5"/>
              </a:rPr>
              <a:t>/SLAv3-comments</a:t>
            </a:r>
            <a:endParaRPr lang="en-US" sz="2100" dirty="0">
              <a:solidFill>
                <a:srgbClr val="000000"/>
              </a:solidFill>
              <a:latin typeface="Century Gothic"/>
              <a:ea typeface="ＭＳ Ｐゴシック" pitchFamily="-112" charset="-128"/>
              <a:cs typeface="Century Gothic"/>
            </a:endParaRPr>
          </a:p>
          <a:p>
            <a:pPr lvl="2">
              <a:lnSpc>
                <a:spcPct val="90000"/>
              </a:lnSpc>
            </a:pPr>
            <a:endParaRPr lang="en-US" sz="2100" dirty="0" smtClean="0">
              <a:solidFill>
                <a:srgbClr val="000000"/>
              </a:solidFill>
              <a:latin typeface="Century Gothic"/>
              <a:ea typeface="ＭＳ Ｐゴシック" pitchFamily="-112" charset="-128"/>
              <a:cs typeface="Century Gothic"/>
            </a:endParaRPr>
          </a:p>
          <a:p>
            <a:pPr lvl="1">
              <a:lnSpc>
                <a:spcPct val="90000"/>
              </a:lnSpc>
            </a:pPr>
            <a:endParaRPr lang="en-US" sz="2500" dirty="0" smtClean="0">
              <a:solidFill>
                <a:srgbClr val="000000"/>
              </a:solidFill>
              <a:latin typeface="Century Gothic"/>
              <a:ea typeface="ＭＳ Ｐゴシック" pitchFamily="-112" charset="-128"/>
              <a:cs typeface="Century Gothic"/>
            </a:endParaRPr>
          </a:p>
          <a:p>
            <a:pPr lvl="2">
              <a:lnSpc>
                <a:spcPct val="90000"/>
              </a:lnSpc>
            </a:pPr>
            <a:endParaRPr lang="en-US" sz="2100" dirty="0">
              <a:solidFill>
                <a:srgbClr val="000000"/>
              </a:solidFill>
              <a:latin typeface="Century Gothic"/>
              <a:ea typeface="ＭＳ Ｐゴシック" pitchFamily="-112" charset="-128"/>
              <a:cs typeface="Century Gothic"/>
            </a:endParaRPr>
          </a:p>
          <a:p>
            <a:pPr marL="457200" lvl="1" indent="0">
              <a:buNone/>
            </a:pPr>
            <a:endParaRPr lang="en-US" dirty="0" smtClean="0">
              <a:latin typeface="Century Gothic"/>
              <a:cs typeface="Century Gothic"/>
            </a:endParaRPr>
          </a:p>
          <a:p>
            <a:pPr lvl="1"/>
            <a:endParaRPr lang="en-US" sz="2500" dirty="0" smtClean="0">
              <a:latin typeface="Century Gothic"/>
              <a:cs typeface="Century Gothic"/>
            </a:endParaRPr>
          </a:p>
        </p:txBody>
      </p:sp>
    </p:spTree>
    <p:extLst>
      <p:ext uri="{BB962C8B-B14F-4D97-AF65-F5344CB8AC3E}">
        <p14:creationId xmlns:p14="http://schemas.microsoft.com/office/powerpoint/2010/main" val="8102849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dirty="0" smtClean="0"/>
              <a:t>IANA Stewardship Transition</a:t>
            </a:r>
            <a:endParaRPr lang="en-US" dirty="0"/>
          </a:p>
        </p:txBody>
      </p:sp>
      <p:sp>
        <p:nvSpPr>
          <p:cNvPr id="17411" name="Rectangle 3"/>
          <p:cNvSpPr>
            <a:spLocks noGrp="1" noChangeArrowheads="1"/>
          </p:cNvSpPr>
          <p:nvPr>
            <p:ph idx="1"/>
          </p:nvPr>
        </p:nvSpPr>
        <p:spPr/>
        <p:txBody>
          <a:bodyPr>
            <a:normAutofit fontScale="92500" lnSpcReduction="10000"/>
          </a:bodyPr>
          <a:lstStyle/>
          <a:p>
            <a:r>
              <a:rPr lang="en-US" b="1" dirty="0" smtClean="0">
                <a:solidFill>
                  <a:schemeClr val="tx2">
                    <a:lumMod val="75000"/>
                  </a:schemeClr>
                </a:solidFill>
                <a:latin typeface="Century Gothic"/>
                <a:cs typeface="Century Gothic"/>
              </a:rPr>
              <a:t>CCWG on ICANN Accountability</a:t>
            </a:r>
            <a:endParaRPr lang="en-US" b="1" dirty="0" smtClean="0">
              <a:solidFill>
                <a:schemeClr val="tx2">
                  <a:lumMod val="75000"/>
                </a:schemeClr>
              </a:solidFill>
              <a:latin typeface="Century Gothic"/>
              <a:cs typeface="Century Gothic"/>
            </a:endParaRPr>
          </a:p>
          <a:p>
            <a:pPr lvl="1"/>
            <a:r>
              <a:rPr lang="en-US" sz="2500" dirty="0" smtClean="0">
                <a:latin typeface="Century Gothic"/>
                <a:cs typeface="Century Gothic"/>
              </a:rPr>
              <a:t>Active participation on enhancing ICANN’s Accountability</a:t>
            </a:r>
          </a:p>
          <a:p>
            <a:pPr lvl="2"/>
            <a:r>
              <a:rPr lang="en-US" sz="2000" dirty="0">
                <a:latin typeface="Century Gothic"/>
                <a:cs typeface="Century Gothic"/>
              </a:rPr>
              <a:t>Appointment of RIR staff and ASO AC members</a:t>
            </a:r>
            <a:r>
              <a:rPr lang="en-US" sz="2000" dirty="0" smtClean="0">
                <a:latin typeface="Century Gothic"/>
                <a:cs typeface="Century Gothic"/>
              </a:rPr>
              <a:t>. (Izumi Okutani, Athina Fragkouli, Fiona Asonga and Jorge Villa) </a:t>
            </a:r>
            <a:endParaRPr lang="en-US" sz="2100" dirty="0" smtClean="0">
              <a:latin typeface="Century Gothic"/>
              <a:cs typeface="Century Gothic"/>
            </a:endParaRPr>
          </a:p>
          <a:p>
            <a:pPr lvl="1"/>
            <a:r>
              <a:rPr lang="en-US" sz="2500" dirty="0" smtClean="0">
                <a:latin typeface="Century Gothic"/>
                <a:cs typeface="Century Gothic"/>
              </a:rPr>
              <a:t>Important component of the IANA transition process.</a:t>
            </a:r>
          </a:p>
          <a:p>
            <a:pPr lvl="1"/>
            <a:r>
              <a:rPr lang="en-US" sz="2500" dirty="0" smtClean="0">
                <a:latin typeface="Century Gothic"/>
                <a:cs typeface="Century Gothic"/>
              </a:rPr>
              <a:t>NRO Input to the process</a:t>
            </a:r>
          </a:p>
          <a:p>
            <a:pPr lvl="2"/>
            <a:r>
              <a:rPr lang="en-US" sz="2100" dirty="0">
                <a:latin typeface="Century Gothic"/>
                <a:cs typeface="Century Gothic"/>
              </a:rPr>
              <a:t>Comparison Table of Proposed ICANN Governance </a:t>
            </a:r>
            <a:r>
              <a:rPr lang="en-US" sz="2100" dirty="0" smtClean="0">
                <a:latin typeface="Century Gothic"/>
                <a:cs typeface="Century Gothic"/>
              </a:rPr>
              <a:t>Models</a:t>
            </a:r>
          </a:p>
          <a:p>
            <a:pPr lvl="3"/>
            <a:r>
              <a:rPr lang="en-US" sz="1700" dirty="0" smtClean="0">
                <a:latin typeface="Century Gothic"/>
                <a:cs typeface="Century Gothic"/>
                <a:hlinkClick r:id="rId3"/>
              </a:rPr>
              <a:t>https://</a:t>
            </a:r>
            <a:r>
              <a:rPr lang="en-US" sz="1700" dirty="0" err="1" smtClean="0">
                <a:latin typeface="Century Gothic"/>
                <a:cs typeface="Century Gothic"/>
                <a:hlinkClick r:id="rId3"/>
              </a:rPr>
              <a:t>www.nro.net</a:t>
            </a:r>
            <a:r>
              <a:rPr lang="en-US" sz="1700" dirty="0" smtClean="0">
                <a:latin typeface="Century Gothic"/>
                <a:cs typeface="Century Gothic"/>
                <a:hlinkClick r:id="rId3"/>
              </a:rPr>
              <a:t>/</a:t>
            </a:r>
            <a:r>
              <a:rPr lang="en-US" sz="1700" dirty="0">
                <a:latin typeface="Century Gothic"/>
                <a:cs typeface="Century Gothic"/>
                <a:hlinkClick r:id="rId3"/>
              </a:rPr>
              <a:t>ICANN-governance-models</a:t>
            </a:r>
            <a:endParaRPr lang="en-US" sz="1700" dirty="0">
              <a:latin typeface="Century Gothic"/>
              <a:cs typeface="Century Gothic"/>
            </a:endParaRPr>
          </a:p>
          <a:p>
            <a:pPr lvl="2"/>
            <a:r>
              <a:rPr lang="en-US" sz="2100" dirty="0" smtClean="0">
                <a:latin typeface="Century Gothic"/>
                <a:cs typeface="Century Gothic"/>
              </a:rPr>
              <a:t>NRO </a:t>
            </a:r>
            <a:r>
              <a:rPr lang="en-US" sz="2100" dirty="0" smtClean="0">
                <a:latin typeface="Century Gothic"/>
                <a:cs typeface="Century Gothic"/>
              </a:rPr>
              <a:t>Comments to CCWG Proposal</a:t>
            </a:r>
          </a:p>
          <a:p>
            <a:pPr lvl="3"/>
            <a:r>
              <a:rPr lang="en-US" sz="1700" dirty="0" smtClean="0">
                <a:latin typeface="Century Gothic"/>
                <a:cs typeface="Century Gothic"/>
                <a:hlinkClick r:id="rId4"/>
              </a:rPr>
              <a:t>http:/</a:t>
            </a:r>
            <a:r>
              <a:rPr lang="en-US" sz="1700" dirty="0">
                <a:latin typeface="Century Gothic"/>
                <a:cs typeface="Century Gothic"/>
                <a:hlinkClick r:id="rId4"/>
              </a:rPr>
              <a:t>/www.nro.net/nro-comments-ccwg-2nd-draft-</a:t>
            </a:r>
            <a:r>
              <a:rPr lang="en-US" sz="1700" dirty="0" smtClean="0">
                <a:latin typeface="Century Gothic"/>
                <a:cs typeface="Century Gothic"/>
                <a:hlinkClick r:id="rId4"/>
              </a:rPr>
              <a:t>proposal</a:t>
            </a:r>
            <a:endParaRPr lang="en-US" sz="1700" dirty="0" smtClean="0">
              <a:latin typeface="Century Gothic"/>
              <a:cs typeface="Century Gothic"/>
            </a:endParaRPr>
          </a:p>
          <a:p>
            <a:pPr marL="457200" lvl="1" indent="0">
              <a:buNone/>
            </a:pPr>
            <a:endParaRPr lang="en-US" sz="2500" dirty="0" smtClean="0">
              <a:latin typeface="Century Gothic"/>
              <a:cs typeface="Century Gothic"/>
            </a:endParaRPr>
          </a:p>
          <a:p>
            <a:pPr marL="457200" lvl="1" indent="0">
              <a:buNone/>
            </a:pPr>
            <a:endParaRPr lang="en-US" sz="2500" dirty="0" smtClean="0">
              <a:latin typeface="Century Gothic"/>
              <a:cs typeface="Century Gothic"/>
            </a:endParaRPr>
          </a:p>
        </p:txBody>
      </p:sp>
    </p:spTree>
    <p:extLst>
      <p:ext uri="{BB962C8B-B14F-4D97-AF65-F5344CB8AC3E}">
        <p14:creationId xmlns:p14="http://schemas.microsoft.com/office/powerpoint/2010/main" val="9580712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p:txBody>
          <a:bodyPr/>
          <a:lstStyle/>
          <a:p>
            <a:r>
              <a:rPr lang="en-US" dirty="0" smtClean="0"/>
              <a:t>      Internet Governance Forum</a:t>
            </a:r>
            <a:endParaRPr lang="en-US" dirty="0"/>
          </a:p>
        </p:txBody>
      </p:sp>
      <p:sp>
        <p:nvSpPr>
          <p:cNvPr id="25603" name="Rectangle 3"/>
          <p:cNvSpPr>
            <a:spLocks noGrp="1" noChangeArrowheads="1"/>
          </p:cNvSpPr>
          <p:nvPr>
            <p:ph idx="1"/>
          </p:nvPr>
        </p:nvSpPr>
        <p:spPr/>
        <p:txBody>
          <a:bodyPr>
            <a:normAutofit/>
          </a:bodyPr>
          <a:lstStyle/>
          <a:p>
            <a:pPr>
              <a:lnSpc>
                <a:spcPct val="130000"/>
              </a:lnSpc>
            </a:pPr>
            <a:r>
              <a:rPr lang="en-US" b="1" dirty="0">
                <a:solidFill>
                  <a:schemeClr val="tx2">
                    <a:lumMod val="75000"/>
                  </a:schemeClr>
                </a:solidFill>
                <a:latin typeface="Century Gothic"/>
                <a:cs typeface="Century Gothic"/>
              </a:rPr>
              <a:t>Participation in the </a:t>
            </a:r>
            <a:r>
              <a:rPr lang="en-US" b="1" dirty="0" smtClean="0">
                <a:solidFill>
                  <a:schemeClr val="tx2">
                    <a:lumMod val="75000"/>
                  </a:schemeClr>
                </a:solidFill>
                <a:latin typeface="Century Gothic"/>
                <a:cs typeface="Century Gothic"/>
              </a:rPr>
              <a:t>10th </a:t>
            </a:r>
            <a:r>
              <a:rPr lang="en-US" b="1" dirty="0">
                <a:solidFill>
                  <a:schemeClr val="tx2">
                    <a:lumMod val="75000"/>
                  </a:schemeClr>
                </a:solidFill>
                <a:latin typeface="Century Gothic"/>
                <a:cs typeface="Century Gothic"/>
              </a:rPr>
              <a:t>IGF in </a:t>
            </a:r>
            <a:r>
              <a:rPr lang="en-US" b="1" dirty="0" smtClean="0">
                <a:solidFill>
                  <a:schemeClr val="tx2">
                    <a:lumMod val="75000"/>
                  </a:schemeClr>
                </a:solidFill>
                <a:latin typeface="Century Gothic"/>
                <a:cs typeface="Century Gothic"/>
              </a:rPr>
              <a:t>Brazil</a:t>
            </a:r>
            <a:endParaRPr lang="en-US" b="1" dirty="0">
              <a:solidFill>
                <a:schemeClr val="tx2">
                  <a:lumMod val="75000"/>
                </a:schemeClr>
              </a:solidFill>
              <a:latin typeface="Century Gothic"/>
              <a:cs typeface="Century Gothic"/>
            </a:endParaRPr>
          </a:p>
          <a:p>
            <a:pPr lvl="1"/>
            <a:r>
              <a:rPr lang="en-US" dirty="0" smtClean="0">
                <a:latin typeface="Century Gothic"/>
                <a:cs typeface="Century Gothic"/>
              </a:rPr>
              <a:t>NRO contributes annually 100K USD.</a:t>
            </a:r>
          </a:p>
          <a:p>
            <a:pPr lvl="1"/>
            <a:r>
              <a:rPr lang="en-US" dirty="0" smtClean="0">
                <a:solidFill>
                  <a:srgbClr val="000000"/>
                </a:solidFill>
                <a:latin typeface="Century Gothic"/>
                <a:cs typeface="Century Gothic"/>
              </a:rPr>
              <a:t>NRO Booth</a:t>
            </a:r>
          </a:p>
          <a:p>
            <a:pPr lvl="2"/>
            <a:r>
              <a:rPr lang="en-US" dirty="0" smtClean="0">
                <a:solidFill>
                  <a:srgbClr val="000000"/>
                </a:solidFill>
                <a:latin typeface="Century Gothic"/>
                <a:cs typeface="Century Gothic"/>
              </a:rPr>
              <a:t>NRO Brochure Cooperation</a:t>
            </a:r>
          </a:p>
          <a:p>
            <a:pPr lvl="2"/>
            <a:r>
              <a:rPr lang="en-US" dirty="0" smtClean="0">
                <a:solidFill>
                  <a:srgbClr val="000000"/>
                </a:solidFill>
                <a:latin typeface="Century Gothic"/>
                <a:cs typeface="Century Gothic"/>
              </a:rPr>
              <a:t>IPv6 Around the World</a:t>
            </a:r>
          </a:p>
          <a:p>
            <a:pPr lvl="1"/>
            <a:r>
              <a:rPr lang="en-US" dirty="0" smtClean="0">
                <a:solidFill>
                  <a:srgbClr val="000000"/>
                </a:solidFill>
                <a:latin typeface="Century Gothic"/>
                <a:cs typeface="Century Gothic"/>
              </a:rPr>
              <a:t>Two NRO Workshops (including IPv6 deployment) and RIR Open Forum</a:t>
            </a:r>
          </a:p>
          <a:p>
            <a:pPr lvl="1"/>
            <a:r>
              <a:rPr lang="en-US" dirty="0" smtClean="0">
                <a:solidFill>
                  <a:srgbClr val="000000"/>
                </a:solidFill>
                <a:latin typeface="Century Gothic"/>
                <a:cs typeface="Century Gothic"/>
              </a:rPr>
              <a:t>Support of IPv6 Best Practice Forum</a:t>
            </a:r>
            <a:endParaRPr lang="en-US" dirty="0">
              <a:solidFill>
                <a:srgbClr val="000000"/>
              </a:solidFill>
              <a:latin typeface="Century Gothic"/>
              <a:cs typeface="Century Gothic"/>
            </a:endParaRPr>
          </a:p>
          <a:p>
            <a:pPr lvl="1"/>
            <a:endParaRPr lang="en-US" dirty="0">
              <a:solidFill>
                <a:srgbClr val="000000"/>
              </a:solidFill>
              <a:latin typeface="Century Gothic"/>
              <a:cs typeface="Century Gothic"/>
            </a:endParaRPr>
          </a:p>
          <a:p>
            <a:pPr lvl="2"/>
            <a:endParaRPr lang="en-US" dirty="0" smtClean="0">
              <a:solidFill>
                <a:srgbClr val="000000"/>
              </a:solidFill>
              <a:latin typeface="Century Gothic"/>
              <a:cs typeface="Century Gothic"/>
            </a:endParaRPr>
          </a:p>
          <a:p>
            <a:pPr lvl="1"/>
            <a:endParaRPr lang="en-US" dirty="0">
              <a:solidFill>
                <a:srgbClr val="000000"/>
              </a:solidFill>
              <a:latin typeface="Century Gothic"/>
              <a:cs typeface="Century Gothic"/>
            </a:endParaRPr>
          </a:p>
        </p:txBody>
      </p:sp>
    </p:spTree>
    <p:extLst>
      <p:ext uri="{BB962C8B-B14F-4D97-AF65-F5344CB8AC3E}">
        <p14:creationId xmlns:p14="http://schemas.microsoft.com/office/powerpoint/2010/main" val="26120200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p:txBody>
          <a:bodyPr/>
          <a:lstStyle/>
          <a:p>
            <a:r>
              <a:rPr lang="en-US" dirty="0" smtClean="0"/>
              <a:t>Thank You</a:t>
            </a:r>
          </a:p>
        </p:txBody>
      </p:sp>
      <p:sp>
        <p:nvSpPr>
          <p:cNvPr id="32771" name="Rectangle 3"/>
          <p:cNvSpPr>
            <a:spLocks noGrp="1" noChangeArrowheads="1"/>
          </p:cNvSpPr>
          <p:nvPr>
            <p:ph idx="1"/>
          </p:nvPr>
        </p:nvSpPr>
        <p:spPr/>
        <p:txBody>
          <a:bodyPr/>
          <a:lstStyle/>
          <a:p>
            <a:endParaRPr lang="en-US" dirty="0" smtClean="0">
              <a:hlinkClick r:id=""/>
            </a:endParaRPr>
          </a:p>
          <a:p>
            <a:r>
              <a:rPr lang="en-US" dirty="0" smtClean="0">
                <a:hlinkClick r:id="rId3"/>
              </a:rPr>
              <a:t>http://www.nro.net</a:t>
            </a:r>
            <a:endParaRPr lang="en-US" dirty="0" smtClean="0"/>
          </a:p>
          <a:p>
            <a:endParaRPr lang="en-US" dirty="0" smtClean="0"/>
          </a:p>
        </p:txBody>
      </p:sp>
    </p:spTree>
    <p:extLst>
      <p:ext uri="{BB962C8B-B14F-4D97-AF65-F5344CB8AC3E}">
        <p14:creationId xmlns:p14="http://schemas.microsoft.com/office/powerpoint/2010/main" val="5392668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Summary</a:t>
            </a:r>
            <a:endParaRPr lang="en-US" dirty="0"/>
          </a:p>
        </p:txBody>
      </p:sp>
      <p:sp>
        <p:nvSpPr>
          <p:cNvPr id="3" name="Content Placeholder 2"/>
          <p:cNvSpPr>
            <a:spLocks noGrp="1"/>
          </p:cNvSpPr>
          <p:nvPr>
            <p:ph idx="1"/>
          </p:nvPr>
        </p:nvSpPr>
        <p:spPr/>
        <p:txBody>
          <a:bodyPr>
            <a:normAutofit/>
          </a:bodyPr>
          <a:lstStyle/>
          <a:p>
            <a:pPr>
              <a:lnSpc>
                <a:spcPct val="90000"/>
              </a:lnSpc>
            </a:pPr>
            <a:r>
              <a:rPr lang="en-US" sz="2700" b="1" dirty="0">
                <a:solidFill>
                  <a:schemeClr val="tx2">
                    <a:lumMod val="75000"/>
                  </a:schemeClr>
                </a:solidFill>
                <a:latin typeface="Century Gothic"/>
                <a:cs typeface="Century Gothic"/>
              </a:rPr>
              <a:t>NRO Introduction</a:t>
            </a:r>
          </a:p>
          <a:p>
            <a:pPr lvl="1">
              <a:lnSpc>
                <a:spcPct val="90000"/>
              </a:lnSpc>
            </a:pPr>
            <a:r>
              <a:rPr lang="en-US" sz="2700" dirty="0">
                <a:solidFill>
                  <a:srgbClr val="000000"/>
                </a:solidFill>
                <a:latin typeface="Century Gothic"/>
                <a:ea typeface="ＭＳ Ｐゴシック" pitchFamily="-112" charset="-128"/>
                <a:cs typeface="Century Gothic"/>
              </a:rPr>
              <a:t>What is the NRO</a:t>
            </a:r>
          </a:p>
          <a:p>
            <a:pPr lvl="1">
              <a:lnSpc>
                <a:spcPct val="90000"/>
              </a:lnSpc>
            </a:pPr>
            <a:r>
              <a:rPr lang="en-US" sz="2700" dirty="0">
                <a:solidFill>
                  <a:srgbClr val="000000"/>
                </a:solidFill>
                <a:latin typeface="Century Gothic"/>
                <a:ea typeface="ＭＳ Ｐゴシック" pitchFamily="-112" charset="-128"/>
                <a:cs typeface="Century Gothic"/>
              </a:rPr>
              <a:t>Key Focus </a:t>
            </a:r>
            <a:r>
              <a:rPr lang="en-US" sz="2700" dirty="0" smtClean="0">
                <a:solidFill>
                  <a:srgbClr val="000000"/>
                </a:solidFill>
                <a:latin typeface="Century Gothic"/>
                <a:ea typeface="ＭＳ Ｐゴシック" pitchFamily="-112" charset="-128"/>
                <a:cs typeface="Century Gothic"/>
              </a:rPr>
              <a:t>Areas</a:t>
            </a:r>
            <a:endParaRPr lang="en-US" sz="2700" dirty="0">
              <a:solidFill>
                <a:srgbClr val="000000"/>
              </a:solidFill>
              <a:latin typeface="Century Gothic"/>
              <a:ea typeface="ＭＳ Ｐゴシック" pitchFamily="-112" charset="-128"/>
              <a:cs typeface="Century Gothic"/>
            </a:endParaRPr>
          </a:p>
          <a:p>
            <a:pPr lvl="1">
              <a:lnSpc>
                <a:spcPct val="90000"/>
              </a:lnSpc>
            </a:pPr>
            <a:r>
              <a:rPr lang="en-US" sz="2700" dirty="0">
                <a:solidFill>
                  <a:srgbClr val="000000"/>
                </a:solidFill>
                <a:latin typeface="Century Gothic"/>
                <a:ea typeface="ＭＳ Ｐゴシック" pitchFamily="-112" charset="-128"/>
                <a:cs typeface="Century Gothic"/>
              </a:rPr>
              <a:t>NRO in 2014 &amp; Finance</a:t>
            </a:r>
          </a:p>
          <a:p>
            <a:pPr>
              <a:lnSpc>
                <a:spcPct val="90000"/>
              </a:lnSpc>
            </a:pPr>
            <a:r>
              <a:rPr lang="en-US" sz="2700" b="1" dirty="0">
                <a:solidFill>
                  <a:schemeClr val="tx2">
                    <a:lumMod val="75000"/>
                  </a:schemeClr>
                </a:solidFill>
                <a:latin typeface="Century Gothic"/>
                <a:cs typeface="Century Gothic"/>
              </a:rPr>
              <a:t>NRO </a:t>
            </a:r>
            <a:r>
              <a:rPr lang="en-US" sz="2700" b="1" dirty="0" smtClean="0">
                <a:solidFill>
                  <a:schemeClr val="tx2">
                    <a:lumMod val="75000"/>
                  </a:schemeClr>
                </a:solidFill>
                <a:latin typeface="Century Gothic"/>
                <a:cs typeface="Century Gothic"/>
              </a:rPr>
              <a:t>Activities</a:t>
            </a:r>
            <a:endParaRPr lang="en-US" sz="2700" b="1" dirty="0">
              <a:solidFill>
                <a:schemeClr val="tx2">
                  <a:lumMod val="75000"/>
                </a:schemeClr>
              </a:solidFill>
              <a:latin typeface="Century Gothic"/>
              <a:cs typeface="Century Gothic"/>
            </a:endParaRPr>
          </a:p>
          <a:p>
            <a:pPr lvl="1">
              <a:lnSpc>
                <a:spcPct val="90000"/>
              </a:lnSpc>
            </a:pPr>
            <a:r>
              <a:rPr lang="en-US" sz="2700" dirty="0" smtClean="0">
                <a:solidFill>
                  <a:srgbClr val="000000"/>
                </a:solidFill>
                <a:latin typeface="Century Gothic"/>
                <a:ea typeface="ＭＳ Ｐゴシック" pitchFamily="-112" charset="-128"/>
                <a:cs typeface="Century Gothic"/>
              </a:rPr>
              <a:t>NRO Global Information</a:t>
            </a:r>
          </a:p>
          <a:p>
            <a:pPr lvl="1">
              <a:lnSpc>
                <a:spcPct val="90000"/>
              </a:lnSpc>
            </a:pPr>
            <a:r>
              <a:rPr lang="en-US" sz="2700" dirty="0" smtClean="0">
                <a:solidFill>
                  <a:srgbClr val="000000"/>
                </a:solidFill>
                <a:latin typeface="Century Gothic"/>
                <a:ea typeface="ＭＳ Ｐゴシック" pitchFamily="-112" charset="-128"/>
                <a:cs typeface="Century Gothic"/>
              </a:rPr>
              <a:t>RIR Accountability</a:t>
            </a:r>
          </a:p>
          <a:p>
            <a:pPr lvl="1">
              <a:lnSpc>
                <a:spcPct val="90000"/>
              </a:lnSpc>
            </a:pPr>
            <a:r>
              <a:rPr lang="en-US" sz="2700" dirty="0" smtClean="0">
                <a:solidFill>
                  <a:srgbClr val="000000"/>
                </a:solidFill>
                <a:latin typeface="Century Gothic"/>
                <a:ea typeface="ＭＳ Ｐゴシック" pitchFamily="-112" charset="-128"/>
                <a:cs typeface="Century Gothic"/>
              </a:rPr>
              <a:t>IANA Stewardship Transition</a:t>
            </a:r>
          </a:p>
          <a:p>
            <a:pPr lvl="1">
              <a:lnSpc>
                <a:spcPct val="90000"/>
              </a:lnSpc>
            </a:pPr>
            <a:r>
              <a:rPr lang="en-US" sz="2700" dirty="0" smtClean="0">
                <a:solidFill>
                  <a:srgbClr val="000000"/>
                </a:solidFill>
                <a:latin typeface="Century Gothic"/>
                <a:ea typeface="ＭＳ Ｐゴシック" pitchFamily="-112" charset="-128"/>
                <a:cs typeface="Century Gothic"/>
              </a:rPr>
              <a:t>Internet </a:t>
            </a:r>
            <a:r>
              <a:rPr lang="en-US" sz="2700">
                <a:solidFill>
                  <a:srgbClr val="000000"/>
                </a:solidFill>
                <a:latin typeface="Century Gothic"/>
                <a:ea typeface="ＭＳ Ｐゴシック" pitchFamily="-112" charset="-128"/>
                <a:cs typeface="Century Gothic"/>
              </a:rPr>
              <a:t>Governance </a:t>
            </a:r>
            <a:r>
              <a:rPr lang="en-US" sz="2700" smtClean="0">
                <a:solidFill>
                  <a:srgbClr val="000000"/>
                </a:solidFill>
                <a:latin typeface="Century Gothic"/>
                <a:ea typeface="ＭＳ Ｐゴシック" pitchFamily="-112" charset="-128"/>
                <a:cs typeface="Century Gothic"/>
              </a:rPr>
              <a:t>Forum</a:t>
            </a:r>
            <a:endParaRPr lang="en-US" sz="2700" dirty="0">
              <a:solidFill>
                <a:srgbClr val="000000"/>
              </a:solidFill>
              <a:latin typeface="Century Gothic"/>
              <a:ea typeface="ＭＳ Ｐゴシック" pitchFamily="-112" charset="-128"/>
              <a:cs typeface="Century Gothic"/>
            </a:endParaRPr>
          </a:p>
        </p:txBody>
      </p:sp>
    </p:spTree>
    <p:extLst>
      <p:ext uri="{BB962C8B-B14F-4D97-AF65-F5344CB8AC3E}">
        <p14:creationId xmlns:p14="http://schemas.microsoft.com/office/powerpoint/2010/main" val="24181547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dirty="0" smtClean="0"/>
              <a:t>What is the NRO?</a:t>
            </a:r>
            <a:endParaRPr lang="en-US" dirty="0"/>
          </a:p>
        </p:txBody>
      </p:sp>
      <p:sp>
        <p:nvSpPr>
          <p:cNvPr id="17411" name="Rectangle 3"/>
          <p:cNvSpPr>
            <a:spLocks noGrp="1" noChangeArrowheads="1"/>
          </p:cNvSpPr>
          <p:nvPr>
            <p:ph idx="1"/>
          </p:nvPr>
        </p:nvSpPr>
        <p:spPr/>
        <p:txBody>
          <a:bodyPr>
            <a:normAutofit fontScale="85000" lnSpcReduction="10000"/>
          </a:bodyPr>
          <a:lstStyle/>
          <a:p>
            <a:r>
              <a:rPr lang="en-US" b="1" dirty="0" smtClean="0">
                <a:solidFill>
                  <a:schemeClr val="tx2">
                    <a:lumMod val="75000"/>
                  </a:schemeClr>
                </a:solidFill>
                <a:latin typeface="Century Gothic"/>
                <a:cs typeface="Century Gothic"/>
              </a:rPr>
              <a:t>Number Resource Organization</a:t>
            </a:r>
          </a:p>
          <a:p>
            <a:pPr lvl="1"/>
            <a:r>
              <a:rPr lang="en-US" sz="2500" dirty="0">
                <a:latin typeface="Century Gothic"/>
                <a:cs typeface="Century Gothic"/>
              </a:rPr>
              <a:t>NRO </a:t>
            </a:r>
            <a:r>
              <a:rPr lang="en-US" sz="2500" dirty="0" err="1">
                <a:latin typeface="Century Gothic"/>
                <a:cs typeface="Century Gothic"/>
              </a:rPr>
              <a:t>MoU</a:t>
            </a:r>
            <a:r>
              <a:rPr lang="en-US" sz="2500" dirty="0">
                <a:latin typeface="Century Gothic"/>
                <a:cs typeface="Century Gothic"/>
              </a:rPr>
              <a:t>, 24 Oct </a:t>
            </a:r>
            <a:r>
              <a:rPr lang="en-US" sz="2500" dirty="0" smtClean="0">
                <a:latin typeface="Century Gothic"/>
                <a:cs typeface="Century Gothic"/>
              </a:rPr>
              <a:t>2003.</a:t>
            </a:r>
          </a:p>
          <a:p>
            <a:pPr lvl="1"/>
            <a:r>
              <a:rPr lang="en-US" sz="2500" dirty="0" smtClean="0">
                <a:latin typeface="Century Gothic"/>
                <a:cs typeface="Century Gothic"/>
              </a:rPr>
              <a:t>Lightweight, unincorporated association.</a:t>
            </a:r>
          </a:p>
          <a:p>
            <a:pPr marL="457200" lvl="1" indent="0">
              <a:buNone/>
            </a:pPr>
            <a:endParaRPr lang="en-US" dirty="0" smtClean="0">
              <a:latin typeface="Century Gothic"/>
              <a:cs typeface="Century Gothic"/>
            </a:endParaRPr>
          </a:p>
          <a:p>
            <a:r>
              <a:rPr lang="en-US" b="1" dirty="0" smtClean="0">
                <a:solidFill>
                  <a:schemeClr val="tx2">
                    <a:lumMod val="75000"/>
                  </a:schemeClr>
                </a:solidFill>
                <a:latin typeface="Century Gothic"/>
                <a:cs typeface="Century Gothic"/>
              </a:rPr>
              <a:t>Mission</a:t>
            </a:r>
          </a:p>
          <a:p>
            <a:pPr lvl="1"/>
            <a:r>
              <a:rPr lang="en-US" sz="2500" dirty="0" smtClean="0">
                <a:latin typeface="Century Gothic"/>
                <a:cs typeface="Century Gothic"/>
              </a:rPr>
              <a:t>Provide </a:t>
            </a:r>
            <a:r>
              <a:rPr lang="en-US" sz="2500" dirty="0">
                <a:latin typeface="Century Gothic"/>
                <a:cs typeface="Century Gothic"/>
              </a:rPr>
              <a:t>and </a:t>
            </a:r>
            <a:r>
              <a:rPr lang="en-US" sz="2500" dirty="0" smtClean="0">
                <a:latin typeface="Century Gothic"/>
                <a:cs typeface="Century Gothic"/>
              </a:rPr>
              <a:t>promote </a:t>
            </a:r>
            <a:r>
              <a:rPr lang="en-US" sz="2500" dirty="0">
                <a:latin typeface="Century Gothic"/>
                <a:cs typeface="Century Gothic"/>
              </a:rPr>
              <a:t>a </a:t>
            </a:r>
            <a:r>
              <a:rPr lang="en-US" sz="2500" b="1" dirty="0">
                <a:latin typeface="Century Gothic"/>
                <a:cs typeface="Century Gothic"/>
              </a:rPr>
              <a:t>coordinated Internet number registry </a:t>
            </a:r>
            <a:r>
              <a:rPr lang="en-US" sz="2500" b="1" dirty="0" smtClean="0">
                <a:latin typeface="Century Gothic"/>
                <a:cs typeface="Century Gothic"/>
              </a:rPr>
              <a:t>system</a:t>
            </a:r>
            <a:r>
              <a:rPr lang="en-US" sz="2500" dirty="0">
                <a:latin typeface="Century Gothic"/>
                <a:cs typeface="Century Gothic"/>
              </a:rPr>
              <a:t>;</a:t>
            </a:r>
          </a:p>
          <a:p>
            <a:pPr lvl="1"/>
            <a:r>
              <a:rPr lang="en-US" sz="2500" dirty="0" smtClean="0">
                <a:latin typeface="Century Gothic"/>
                <a:cs typeface="Century Gothic"/>
              </a:rPr>
              <a:t>Promote the </a:t>
            </a:r>
            <a:r>
              <a:rPr lang="en-US" sz="2500" b="1" dirty="0">
                <a:latin typeface="Century Gothic"/>
                <a:cs typeface="Century Gothic"/>
              </a:rPr>
              <a:t>multi-stakeholder </a:t>
            </a:r>
            <a:r>
              <a:rPr lang="en-US" sz="2500" dirty="0">
                <a:latin typeface="Century Gothic"/>
                <a:cs typeface="Century Gothic"/>
              </a:rPr>
              <a:t>model and </a:t>
            </a:r>
            <a:r>
              <a:rPr lang="en-US" sz="2500" b="1" dirty="0">
                <a:latin typeface="Century Gothic"/>
                <a:cs typeface="Century Gothic"/>
              </a:rPr>
              <a:t>bottom-up </a:t>
            </a:r>
            <a:r>
              <a:rPr lang="en-US" sz="2500" dirty="0" smtClean="0">
                <a:latin typeface="Century Gothic"/>
                <a:cs typeface="Century Gothic"/>
              </a:rPr>
              <a:t>policy development </a:t>
            </a:r>
            <a:r>
              <a:rPr lang="en-US" sz="2500" dirty="0">
                <a:latin typeface="Century Gothic"/>
                <a:cs typeface="Century Gothic"/>
              </a:rPr>
              <a:t>process in Internet governance;</a:t>
            </a:r>
          </a:p>
          <a:p>
            <a:pPr lvl="1"/>
            <a:r>
              <a:rPr lang="en-US" sz="2500" dirty="0" smtClean="0">
                <a:latin typeface="Century Gothic"/>
                <a:cs typeface="Century Gothic"/>
              </a:rPr>
              <a:t>Coordinate </a:t>
            </a:r>
            <a:r>
              <a:rPr lang="en-US" sz="2500" dirty="0">
                <a:latin typeface="Century Gothic"/>
                <a:cs typeface="Century Gothic"/>
              </a:rPr>
              <a:t>and </a:t>
            </a:r>
            <a:r>
              <a:rPr lang="en-US" sz="2500" dirty="0" smtClean="0">
                <a:latin typeface="Century Gothic"/>
                <a:cs typeface="Century Gothic"/>
              </a:rPr>
              <a:t>support </a:t>
            </a:r>
            <a:r>
              <a:rPr lang="en-US" sz="2500" b="1" dirty="0">
                <a:latin typeface="Century Gothic"/>
                <a:cs typeface="Century Gothic"/>
              </a:rPr>
              <a:t>joint activities </a:t>
            </a:r>
            <a:r>
              <a:rPr lang="en-US" sz="2500" dirty="0">
                <a:latin typeface="Century Gothic"/>
                <a:cs typeface="Century Gothic"/>
              </a:rPr>
              <a:t>of the </a:t>
            </a:r>
            <a:r>
              <a:rPr lang="en-US" sz="2500" dirty="0" smtClean="0">
                <a:latin typeface="Century Gothic"/>
                <a:cs typeface="Century Gothic"/>
              </a:rPr>
              <a:t>RIRs;</a:t>
            </a:r>
            <a:endParaRPr lang="en-US" sz="2500" dirty="0">
              <a:latin typeface="Century Gothic"/>
              <a:cs typeface="Century Gothic"/>
            </a:endParaRPr>
          </a:p>
          <a:p>
            <a:pPr lvl="1"/>
            <a:r>
              <a:rPr lang="en-US" sz="2500" dirty="0" smtClean="0">
                <a:latin typeface="Century Gothic"/>
                <a:cs typeface="Century Gothic"/>
              </a:rPr>
              <a:t>Act as a </a:t>
            </a:r>
            <a:r>
              <a:rPr lang="en-US" sz="2500" b="1" dirty="0" smtClean="0">
                <a:latin typeface="Century Gothic"/>
                <a:cs typeface="Century Gothic"/>
              </a:rPr>
              <a:t>focal point </a:t>
            </a:r>
            <a:r>
              <a:rPr lang="en-US" sz="2500" dirty="0" smtClean="0">
                <a:latin typeface="Century Gothic"/>
                <a:cs typeface="Century Gothic"/>
              </a:rPr>
              <a:t>for input into the RIR system;</a:t>
            </a:r>
          </a:p>
          <a:p>
            <a:pPr lvl="1"/>
            <a:r>
              <a:rPr lang="en-US" sz="2500" dirty="0" smtClean="0">
                <a:latin typeface="Century Gothic"/>
                <a:cs typeface="Century Gothic"/>
              </a:rPr>
              <a:t>Fulfill the role of the ICANN Address Supporting </a:t>
            </a:r>
            <a:r>
              <a:rPr lang="en-US" sz="2500" dirty="0" err="1" smtClean="0">
                <a:latin typeface="Century Gothic"/>
                <a:cs typeface="Century Gothic"/>
              </a:rPr>
              <a:t>Organisation</a:t>
            </a:r>
            <a:r>
              <a:rPr lang="en-US" sz="2500" dirty="0" smtClean="0">
                <a:latin typeface="Century Gothic"/>
                <a:cs typeface="Century Gothic"/>
              </a:rPr>
              <a:t> (ASO).</a:t>
            </a:r>
          </a:p>
        </p:txBody>
      </p:sp>
    </p:spTree>
    <p:extLst>
      <p:ext uri="{BB962C8B-B14F-4D97-AF65-F5344CB8AC3E}">
        <p14:creationId xmlns:p14="http://schemas.microsoft.com/office/powerpoint/2010/main" val="1854480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dirty="0" smtClean="0"/>
              <a:t>NRO Key Focus Areas</a:t>
            </a:r>
            <a:endParaRPr lang="en-US" dirty="0"/>
          </a:p>
        </p:txBody>
      </p:sp>
      <p:sp>
        <p:nvSpPr>
          <p:cNvPr id="17411" name="Rectangle 3"/>
          <p:cNvSpPr>
            <a:spLocks noGrp="1" noChangeArrowheads="1"/>
          </p:cNvSpPr>
          <p:nvPr>
            <p:ph idx="1"/>
          </p:nvPr>
        </p:nvSpPr>
        <p:spPr/>
        <p:txBody>
          <a:bodyPr>
            <a:normAutofit/>
          </a:bodyPr>
          <a:lstStyle/>
          <a:p>
            <a:r>
              <a:rPr lang="en-US" sz="2500" dirty="0">
                <a:solidFill>
                  <a:srgbClr val="000000"/>
                </a:solidFill>
                <a:latin typeface="Century Gothic"/>
                <a:cs typeface="Century Gothic"/>
              </a:rPr>
              <a:t>Support RIR </a:t>
            </a:r>
            <a:r>
              <a:rPr lang="en-US" sz="2500" dirty="0" smtClean="0">
                <a:solidFill>
                  <a:srgbClr val="000000"/>
                </a:solidFill>
                <a:latin typeface="Century Gothic"/>
                <a:cs typeface="Century Gothic"/>
              </a:rPr>
              <a:t>coordination.</a:t>
            </a:r>
            <a:endParaRPr lang="en-US" sz="2500" dirty="0">
              <a:solidFill>
                <a:srgbClr val="000000"/>
              </a:solidFill>
              <a:latin typeface="Century Gothic"/>
              <a:cs typeface="Century Gothic"/>
            </a:endParaRPr>
          </a:p>
          <a:p>
            <a:r>
              <a:rPr lang="en-US" sz="2500" dirty="0" smtClean="0">
                <a:solidFill>
                  <a:srgbClr val="000000"/>
                </a:solidFill>
                <a:latin typeface="Century Gothic"/>
                <a:cs typeface="Century Gothic"/>
              </a:rPr>
              <a:t>Global collaboration and governance coordination.</a:t>
            </a:r>
          </a:p>
          <a:p>
            <a:r>
              <a:rPr lang="en-US" sz="2500" dirty="0" smtClean="0">
                <a:solidFill>
                  <a:srgbClr val="000000"/>
                </a:solidFill>
                <a:latin typeface="Century Gothic"/>
                <a:cs typeface="Century Gothic"/>
              </a:rPr>
              <a:t>Monitor an contribute to global Internet governance </a:t>
            </a:r>
            <a:r>
              <a:rPr lang="en-US" sz="2500" dirty="0">
                <a:solidFill>
                  <a:srgbClr val="000000"/>
                </a:solidFill>
                <a:latin typeface="Century Gothic"/>
                <a:cs typeface="Century Gothic"/>
              </a:rPr>
              <a:t>d</a:t>
            </a:r>
            <a:r>
              <a:rPr lang="en-US" sz="2500" dirty="0" smtClean="0">
                <a:solidFill>
                  <a:srgbClr val="000000"/>
                </a:solidFill>
                <a:latin typeface="Century Gothic"/>
                <a:cs typeface="Century Gothic"/>
              </a:rPr>
              <a:t>iscussions.</a:t>
            </a:r>
          </a:p>
        </p:txBody>
      </p:sp>
    </p:spTree>
    <p:extLst>
      <p:ext uri="{BB962C8B-B14F-4D97-AF65-F5344CB8AC3E}">
        <p14:creationId xmlns:p14="http://schemas.microsoft.com/office/powerpoint/2010/main" val="31597709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a:lstStyle/>
          <a:p>
            <a:r>
              <a:rPr lang="en-US" dirty="0" smtClean="0"/>
              <a:t>NRO in 2015</a:t>
            </a:r>
          </a:p>
        </p:txBody>
      </p:sp>
      <p:sp>
        <p:nvSpPr>
          <p:cNvPr id="19459" name="Rectangle 3"/>
          <p:cNvSpPr>
            <a:spLocks noGrp="1" noChangeArrowheads="1"/>
          </p:cNvSpPr>
          <p:nvPr>
            <p:ph idx="1"/>
          </p:nvPr>
        </p:nvSpPr>
        <p:spPr/>
        <p:txBody>
          <a:bodyPr>
            <a:normAutofit fontScale="92500" lnSpcReduction="20000"/>
          </a:bodyPr>
          <a:lstStyle/>
          <a:p>
            <a:r>
              <a:rPr lang="en-US" b="1" dirty="0">
                <a:solidFill>
                  <a:schemeClr val="tx2">
                    <a:lumMod val="75000"/>
                  </a:schemeClr>
                </a:solidFill>
                <a:latin typeface="Century Gothic"/>
                <a:cs typeface="Century Gothic"/>
              </a:rPr>
              <a:t>Executive committee</a:t>
            </a:r>
          </a:p>
          <a:p>
            <a:pPr lvl="1"/>
            <a:r>
              <a:rPr lang="en-US" dirty="0" smtClean="0">
                <a:latin typeface="Century Gothic"/>
                <a:cs typeface="Century Gothic"/>
              </a:rPr>
              <a:t>Axel </a:t>
            </a:r>
            <a:r>
              <a:rPr lang="en-US" dirty="0" err="1" smtClean="0">
                <a:latin typeface="Century Gothic"/>
                <a:cs typeface="Century Gothic"/>
              </a:rPr>
              <a:t>Pawlik</a:t>
            </a:r>
            <a:r>
              <a:rPr lang="en-US" dirty="0" smtClean="0">
                <a:latin typeface="Century Gothic"/>
                <a:cs typeface="Century Gothic"/>
              </a:rPr>
              <a:t>(Chair) – RIPE NCC</a:t>
            </a:r>
          </a:p>
          <a:p>
            <a:pPr lvl="1"/>
            <a:r>
              <a:rPr lang="en-US" dirty="0" smtClean="0">
                <a:latin typeface="Century Gothic"/>
                <a:cs typeface="Century Gothic"/>
              </a:rPr>
              <a:t>Oscar Robles(</a:t>
            </a:r>
            <a:r>
              <a:rPr lang="en-US" dirty="0">
                <a:latin typeface="Century Gothic"/>
                <a:cs typeface="Century Gothic"/>
              </a:rPr>
              <a:t>Secretary</a:t>
            </a:r>
            <a:r>
              <a:rPr lang="en-US" dirty="0" smtClean="0">
                <a:latin typeface="Century Gothic"/>
                <a:cs typeface="Century Gothic"/>
              </a:rPr>
              <a:t>) – LACNIC</a:t>
            </a:r>
          </a:p>
          <a:p>
            <a:pPr lvl="1"/>
            <a:r>
              <a:rPr lang="en-US" dirty="0" smtClean="0">
                <a:latin typeface="Century Gothic"/>
                <a:cs typeface="Century Gothic"/>
              </a:rPr>
              <a:t>John Curran (</a:t>
            </a:r>
            <a:r>
              <a:rPr lang="en-US" dirty="0">
                <a:latin typeface="Century Gothic"/>
                <a:cs typeface="Century Gothic"/>
              </a:rPr>
              <a:t>Treasurer</a:t>
            </a:r>
            <a:r>
              <a:rPr lang="en-US" dirty="0" smtClean="0">
                <a:latin typeface="Century Gothic"/>
                <a:cs typeface="Century Gothic"/>
              </a:rPr>
              <a:t>) - ARIN</a:t>
            </a:r>
          </a:p>
          <a:p>
            <a:pPr lvl="1"/>
            <a:r>
              <a:rPr lang="en-US" dirty="0" smtClean="0">
                <a:latin typeface="Century Gothic"/>
                <a:cs typeface="Century Gothic"/>
              </a:rPr>
              <a:t>Paul Wilson - APNIC</a:t>
            </a:r>
          </a:p>
          <a:p>
            <a:pPr lvl="1"/>
            <a:r>
              <a:rPr lang="en-US" dirty="0" smtClean="0">
                <a:latin typeface="Century Gothic"/>
                <a:cs typeface="Century Gothic"/>
              </a:rPr>
              <a:t>Alan Barrett- AFRINIC </a:t>
            </a:r>
          </a:p>
          <a:p>
            <a:r>
              <a:rPr lang="en-US" b="1" dirty="0">
                <a:solidFill>
                  <a:schemeClr val="tx2">
                    <a:lumMod val="75000"/>
                  </a:schemeClr>
                </a:solidFill>
                <a:latin typeface="Century Gothic"/>
                <a:cs typeface="Century Gothic"/>
              </a:rPr>
              <a:t>Secretariat</a:t>
            </a:r>
          </a:p>
          <a:p>
            <a:pPr lvl="1"/>
            <a:r>
              <a:rPr lang="en-US" dirty="0" smtClean="0">
                <a:latin typeface="Century Gothic"/>
                <a:cs typeface="Century Gothic"/>
              </a:rPr>
              <a:t>Hosted by LACNIC</a:t>
            </a:r>
          </a:p>
          <a:p>
            <a:pPr lvl="1"/>
            <a:r>
              <a:rPr lang="en-US" dirty="0" smtClean="0">
                <a:latin typeface="Century Gothic"/>
                <a:cs typeface="Century Gothic"/>
              </a:rPr>
              <a:t>Executive Secretary: German Valdez (since April 2013)</a:t>
            </a:r>
          </a:p>
          <a:p>
            <a:r>
              <a:rPr lang="en-US" b="1" dirty="0">
                <a:solidFill>
                  <a:schemeClr val="tx2">
                    <a:lumMod val="75000"/>
                  </a:schemeClr>
                </a:solidFill>
                <a:latin typeface="Century Gothic"/>
                <a:cs typeface="Century Gothic"/>
              </a:rPr>
              <a:t>Coordination Groups</a:t>
            </a:r>
          </a:p>
          <a:p>
            <a:pPr lvl="1">
              <a:lnSpc>
                <a:spcPct val="130000"/>
              </a:lnSpc>
            </a:pPr>
            <a:r>
              <a:rPr lang="en-US" dirty="0" smtClean="0">
                <a:latin typeface="Century Gothic"/>
                <a:cs typeface="Century Gothic"/>
              </a:rPr>
              <a:t>CCG, PACG, ECG, RSCG.</a:t>
            </a:r>
          </a:p>
          <a:p>
            <a:pPr lvl="2"/>
            <a:endParaRPr lang="en-US" dirty="0" smtClean="0">
              <a:latin typeface="Century Gothic"/>
              <a:cs typeface="Century Gothic"/>
            </a:endParaRPr>
          </a:p>
          <a:p>
            <a:pPr lvl="1"/>
            <a:endParaRPr lang="en-US" dirty="0" smtClean="0">
              <a:latin typeface="Century Gothic"/>
              <a:cs typeface="Century Gothic"/>
            </a:endParaRPr>
          </a:p>
        </p:txBody>
      </p:sp>
    </p:spTree>
    <p:extLst>
      <p:ext uri="{BB962C8B-B14F-4D97-AF65-F5344CB8AC3E}">
        <p14:creationId xmlns:p14="http://schemas.microsoft.com/office/powerpoint/2010/main" val="14409509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6" name="Rectangle 6"/>
          <p:cNvSpPr>
            <a:spLocks noGrp="1" noChangeArrowheads="1"/>
          </p:cNvSpPr>
          <p:nvPr>
            <p:ph type="title"/>
          </p:nvPr>
        </p:nvSpPr>
        <p:spPr/>
        <p:txBody>
          <a:bodyPr/>
          <a:lstStyle/>
          <a:p>
            <a:r>
              <a:rPr lang="en-US" dirty="0" smtClean="0"/>
              <a:t>NRO Finances</a:t>
            </a:r>
            <a:endParaRPr lang="en-US" dirty="0"/>
          </a:p>
        </p:txBody>
      </p:sp>
      <p:sp>
        <p:nvSpPr>
          <p:cNvPr id="21507" name="Rectangle 7"/>
          <p:cNvSpPr>
            <a:spLocks noGrp="1" noChangeArrowheads="1"/>
          </p:cNvSpPr>
          <p:nvPr>
            <p:ph idx="1"/>
          </p:nvPr>
        </p:nvSpPr>
        <p:spPr/>
        <p:txBody>
          <a:bodyPr>
            <a:normAutofit fontScale="70000" lnSpcReduction="20000"/>
          </a:bodyPr>
          <a:lstStyle/>
          <a:p>
            <a:pPr>
              <a:lnSpc>
                <a:spcPct val="80000"/>
              </a:lnSpc>
            </a:pPr>
            <a:r>
              <a:rPr lang="en-US" sz="2700" b="1" dirty="0">
                <a:solidFill>
                  <a:schemeClr val="tx2">
                    <a:lumMod val="75000"/>
                  </a:schemeClr>
                </a:solidFill>
                <a:latin typeface="Century Gothic"/>
                <a:cs typeface="Century Gothic"/>
              </a:rPr>
              <a:t>Expenses</a:t>
            </a:r>
          </a:p>
          <a:p>
            <a:pPr lvl="1"/>
            <a:r>
              <a:rPr lang="en-US" dirty="0" smtClean="0">
                <a:latin typeface="Century Gothic"/>
                <a:cs typeface="Century Gothic"/>
              </a:rPr>
              <a:t>Travel (ASO AC </a:t>
            </a:r>
            <a:r>
              <a:rPr lang="en-US" dirty="0">
                <a:latin typeface="Century Gothic"/>
                <a:cs typeface="Century Gothic"/>
              </a:rPr>
              <a:t>and </a:t>
            </a:r>
            <a:r>
              <a:rPr lang="en-US" dirty="0" smtClean="0">
                <a:latin typeface="Century Gothic"/>
                <a:cs typeface="Century Gothic"/>
              </a:rPr>
              <a:t>Executive Sec).</a:t>
            </a:r>
            <a:endParaRPr lang="en-US" dirty="0">
              <a:latin typeface="Century Gothic"/>
              <a:cs typeface="Century Gothic"/>
            </a:endParaRPr>
          </a:p>
          <a:p>
            <a:pPr lvl="1"/>
            <a:r>
              <a:rPr lang="en-US" dirty="0" smtClean="0">
                <a:latin typeface="Century Gothic"/>
                <a:cs typeface="Century Gothic"/>
              </a:rPr>
              <a:t>Communications, NRO CG coordination and outreach.</a:t>
            </a:r>
          </a:p>
          <a:p>
            <a:pPr lvl="1"/>
            <a:r>
              <a:rPr lang="en-US" dirty="0" smtClean="0">
                <a:latin typeface="Century Gothic"/>
                <a:cs typeface="Century Gothic"/>
              </a:rPr>
              <a:t>IGF Contribution</a:t>
            </a:r>
          </a:p>
          <a:p>
            <a:pPr lvl="1"/>
            <a:r>
              <a:rPr lang="en-US" dirty="0" smtClean="0">
                <a:latin typeface="Century Gothic"/>
                <a:cs typeface="Century Gothic"/>
              </a:rPr>
              <a:t>Contribution to ICANN.</a:t>
            </a:r>
          </a:p>
          <a:p>
            <a:pPr lvl="2"/>
            <a:r>
              <a:rPr lang="en-US" dirty="0" smtClean="0">
                <a:latin typeface="Century Gothic"/>
                <a:cs typeface="Century Gothic"/>
              </a:rPr>
              <a:t>Remains at $823,000 per annum</a:t>
            </a:r>
            <a:endParaRPr lang="en-US" dirty="0">
              <a:latin typeface="Century Gothic"/>
              <a:cs typeface="Century Gothic"/>
            </a:endParaRPr>
          </a:p>
          <a:p>
            <a:pPr lvl="1"/>
            <a:r>
              <a:rPr lang="en-US" dirty="0" smtClean="0">
                <a:latin typeface="Century Gothic"/>
                <a:cs typeface="Century Gothic"/>
              </a:rPr>
              <a:t>Staff cost.</a:t>
            </a:r>
          </a:p>
          <a:p>
            <a:r>
              <a:rPr lang="en-US" sz="2700" b="1" dirty="0">
                <a:solidFill>
                  <a:schemeClr val="tx2">
                    <a:lumMod val="75000"/>
                  </a:schemeClr>
                </a:solidFill>
                <a:latin typeface="Century Gothic"/>
                <a:cs typeface="Century Gothic"/>
              </a:rPr>
              <a:t>Budget</a:t>
            </a:r>
            <a:r>
              <a:rPr lang="en-US" b="1" dirty="0">
                <a:latin typeface="Century Gothic"/>
                <a:cs typeface="Century Gothic"/>
              </a:rPr>
              <a:t> </a:t>
            </a:r>
            <a:endParaRPr lang="en-US" b="1" dirty="0" smtClean="0">
              <a:latin typeface="Century Gothic"/>
              <a:cs typeface="Century Gothic"/>
            </a:endParaRPr>
          </a:p>
          <a:p>
            <a:pPr lvl="1"/>
            <a:r>
              <a:rPr lang="en-US" dirty="0" smtClean="0">
                <a:latin typeface="Century Gothic"/>
                <a:cs typeface="Century Gothic"/>
              </a:rPr>
              <a:t>Shared </a:t>
            </a:r>
            <a:r>
              <a:rPr lang="en-US" dirty="0">
                <a:latin typeface="Century Gothic"/>
                <a:cs typeface="Century Gothic"/>
              </a:rPr>
              <a:t>p</a:t>
            </a:r>
            <a:r>
              <a:rPr lang="en-US" dirty="0" smtClean="0">
                <a:latin typeface="Century Gothic"/>
                <a:cs typeface="Century Gothic"/>
              </a:rPr>
              <a:t>roportionally based on </a:t>
            </a:r>
            <a:r>
              <a:rPr lang="en-US" dirty="0">
                <a:latin typeface="Century Gothic"/>
                <a:cs typeface="Century Gothic"/>
              </a:rPr>
              <a:t>registration services </a:t>
            </a:r>
            <a:r>
              <a:rPr lang="en-US" dirty="0" smtClean="0">
                <a:latin typeface="Century Gothic"/>
                <a:cs typeface="Century Gothic"/>
              </a:rPr>
              <a:t>revenue.</a:t>
            </a:r>
          </a:p>
          <a:p>
            <a:r>
              <a:rPr lang="en-US" sz="2700" b="1" dirty="0">
                <a:solidFill>
                  <a:schemeClr val="tx2">
                    <a:lumMod val="75000"/>
                  </a:schemeClr>
                </a:solidFill>
                <a:latin typeface="Century Gothic"/>
                <a:cs typeface="Century Gothic"/>
              </a:rPr>
              <a:t>Joint RIR Stability Fund</a:t>
            </a:r>
          </a:p>
          <a:p>
            <a:pPr lvl="1"/>
            <a:r>
              <a:rPr lang="en-US" sz="2900" dirty="0">
                <a:latin typeface="Century Gothic"/>
                <a:cs typeface="Century Gothic"/>
              </a:rPr>
              <a:t>to help ensure reliable operation of the Internet’s IP address management system globally in case of disruptions or emergencies.</a:t>
            </a:r>
          </a:p>
          <a:p>
            <a:pPr lvl="1"/>
            <a:r>
              <a:rPr lang="en-US" sz="2900" dirty="0" smtClean="0">
                <a:latin typeface="Century Gothic"/>
                <a:cs typeface="Century Gothic"/>
              </a:rPr>
              <a:t>Pledges for </a:t>
            </a:r>
            <a:r>
              <a:rPr lang="en-US" sz="2900" dirty="0">
                <a:latin typeface="Century Gothic"/>
                <a:cs typeface="Century Gothic"/>
              </a:rPr>
              <a:t>over 2.1 million US </a:t>
            </a:r>
            <a:r>
              <a:rPr lang="en-US" sz="2900" dirty="0" smtClean="0">
                <a:latin typeface="Century Gothic"/>
                <a:cs typeface="Century Gothic"/>
              </a:rPr>
              <a:t>Dollars</a:t>
            </a:r>
          </a:p>
          <a:p>
            <a:pPr lvl="1"/>
            <a:r>
              <a:rPr lang="en-US" sz="2900" dirty="0">
                <a:latin typeface="Century Gothic"/>
                <a:cs typeface="Century Gothic"/>
                <a:hlinkClick r:id="rId3"/>
              </a:rPr>
              <a:t>https://www.nro.net/joint-rir-stability-</a:t>
            </a:r>
            <a:r>
              <a:rPr lang="en-US" sz="2900" dirty="0" smtClean="0">
                <a:latin typeface="Century Gothic"/>
                <a:cs typeface="Century Gothic"/>
                <a:hlinkClick r:id="rId3"/>
              </a:rPr>
              <a:t>fund</a:t>
            </a:r>
            <a:endParaRPr lang="en-US" sz="2900" dirty="0" smtClean="0">
              <a:latin typeface="Century Gothic"/>
              <a:cs typeface="Century Gothic"/>
            </a:endParaRPr>
          </a:p>
          <a:p>
            <a:pPr lvl="1"/>
            <a:endParaRPr lang="en-US" sz="2900" dirty="0">
              <a:latin typeface="Century Gothic"/>
              <a:cs typeface="Century Gothic"/>
            </a:endParaRPr>
          </a:p>
        </p:txBody>
      </p:sp>
    </p:spTree>
    <p:extLst>
      <p:ext uri="{BB962C8B-B14F-4D97-AF65-F5344CB8AC3E}">
        <p14:creationId xmlns:p14="http://schemas.microsoft.com/office/powerpoint/2010/main" val="12976791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dirty="0" smtClean="0"/>
              <a:t>NRO Global Information</a:t>
            </a:r>
            <a:endParaRPr lang="en-US" dirty="0"/>
          </a:p>
        </p:txBody>
      </p:sp>
      <p:sp>
        <p:nvSpPr>
          <p:cNvPr id="17411" name="Rectangle 3"/>
          <p:cNvSpPr>
            <a:spLocks noGrp="1" noChangeArrowheads="1"/>
          </p:cNvSpPr>
          <p:nvPr>
            <p:ph idx="1"/>
          </p:nvPr>
        </p:nvSpPr>
        <p:spPr/>
        <p:txBody>
          <a:bodyPr>
            <a:normAutofit lnSpcReduction="10000"/>
          </a:bodyPr>
          <a:lstStyle/>
          <a:p>
            <a:r>
              <a:rPr lang="en-US" b="1" dirty="0" smtClean="0">
                <a:solidFill>
                  <a:schemeClr val="tx2">
                    <a:lumMod val="75000"/>
                  </a:schemeClr>
                </a:solidFill>
                <a:latin typeface="Century Gothic"/>
                <a:cs typeface="Century Gothic"/>
              </a:rPr>
              <a:t>Internet Number Status Report</a:t>
            </a:r>
          </a:p>
          <a:p>
            <a:pPr lvl="1"/>
            <a:r>
              <a:rPr lang="en-US" sz="2500" dirty="0" smtClean="0">
                <a:latin typeface="Century Gothic"/>
                <a:cs typeface="Century Gothic"/>
              </a:rPr>
              <a:t>Updated quarterly.</a:t>
            </a:r>
          </a:p>
          <a:p>
            <a:pPr lvl="1"/>
            <a:r>
              <a:rPr lang="en-US" sz="2500" dirty="0" smtClean="0">
                <a:latin typeface="Century Gothic"/>
                <a:cs typeface="Century Gothic"/>
              </a:rPr>
              <a:t>Global stats on IPv4, IPv6, ASN</a:t>
            </a:r>
          </a:p>
          <a:p>
            <a:pPr lvl="1"/>
            <a:r>
              <a:rPr lang="en-US" sz="2500" dirty="0" smtClean="0">
                <a:latin typeface="Century Gothic"/>
                <a:cs typeface="Century Gothic"/>
                <a:hlinkClick r:id="rId3"/>
              </a:rPr>
              <a:t>https://www.nro.net/statistics</a:t>
            </a:r>
            <a:endParaRPr lang="en-US" sz="2500" dirty="0" smtClean="0">
              <a:latin typeface="Century Gothic"/>
              <a:cs typeface="Century Gothic"/>
            </a:endParaRPr>
          </a:p>
          <a:p>
            <a:pPr marL="457200" lvl="1" indent="0">
              <a:buNone/>
            </a:pPr>
            <a:endParaRPr lang="en-US" dirty="0" smtClean="0">
              <a:latin typeface="Century Gothic"/>
              <a:cs typeface="Century Gothic"/>
            </a:endParaRPr>
          </a:p>
          <a:p>
            <a:r>
              <a:rPr lang="en-US" b="1" dirty="0" smtClean="0">
                <a:solidFill>
                  <a:schemeClr val="tx2">
                    <a:lumMod val="75000"/>
                  </a:schemeClr>
                </a:solidFill>
                <a:latin typeface="Century Gothic"/>
                <a:cs typeface="Century Gothic"/>
              </a:rPr>
              <a:t>Comparative Policy Overview</a:t>
            </a:r>
          </a:p>
          <a:p>
            <a:pPr lvl="1"/>
            <a:r>
              <a:rPr lang="en-US" sz="2500" dirty="0" smtClean="0">
                <a:latin typeface="Century Gothic"/>
                <a:cs typeface="Century Gothic"/>
              </a:rPr>
              <a:t>Updated quarterly</a:t>
            </a:r>
            <a:endParaRPr lang="en-US" sz="2500" dirty="0">
              <a:latin typeface="Century Gothic"/>
              <a:cs typeface="Century Gothic"/>
            </a:endParaRPr>
          </a:p>
          <a:p>
            <a:pPr lvl="1"/>
            <a:r>
              <a:rPr lang="en-US" sz="2500" dirty="0" smtClean="0">
                <a:latin typeface="Century Gothic"/>
                <a:cs typeface="Century Gothic"/>
              </a:rPr>
              <a:t>New information on RIRs membership policy (access to delegation and registration services)</a:t>
            </a:r>
          </a:p>
          <a:p>
            <a:pPr lvl="1"/>
            <a:r>
              <a:rPr lang="en-US" sz="2500" dirty="0" smtClean="0">
                <a:latin typeface="Century Gothic"/>
                <a:cs typeface="Century Gothic"/>
                <a:hlinkClick r:id="rId4"/>
              </a:rPr>
              <a:t>https://www.nro.net/comparative-policy</a:t>
            </a:r>
            <a:endParaRPr lang="en-US" sz="2500" dirty="0" smtClean="0">
              <a:latin typeface="Century Gothic"/>
              <a:cs typeface="Century Gothic"/>
            </a:endParaRPr>
          </a:p>
          <a:p>
            <a:pPr lvl="1"/>
            <a:endParaRPr lang="en-US" sz="2500" dirty="0" smtClean="0">
              <a:latin typeface="Century Gothic"/>
              <a:cs typeface="Century Gothic"/>
            </a:endParaRPr>
          </a:p>
        </p:txBody>
      </p:sp>
    </p:spTree>
    <p:extLst>
      <p:ext uri="{BB962C8B-B14F-4D97-AF65-F5344CB8AC3E}">
        <p14:creationId xmlns:p14="http://schemas.microsoft.com/office/powerpoint/2010/main" val="38676177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dirty="0" smtClean="0"/>
              <a:t>RIRs Accountability</a:t>
            </a:r>
            <a:endParaRPr lang="en-US" dirty="0"/>
          </a:p>
        </p:txBody>
      </p:sp>
      <p:sp>
        <p:nvSpPr>
          <p:cNvPr id="17411" name="Rectangle 3"/>
          <p:cNvSpPr>
            <a:spLocks noGrp="1" noChangeArrowheads="1"/>
          </p:cNvSpPr>
          <p:nvPr>
            <p:ph idx="1"/>
          </p:nvPr>
        </p:nvSpPr>
        <p:spPr/>
        <p:txBody>
          <a:bodyPr>
            <a:normAutofit fontScale="77500" lnSpcReduction="20000"/>
          </a:bodyPr>
          <a:lstStyle/>
          <a:p>
            <a:r>
              <a:rPr lang="en-US" b="1" dirty="0" smtClean="0">
                <a:solidFill>
                  <a:schemeClr val="tx2">
                    <a:lumMod val="75000"/>
                  </a:schemeClr>
                </a:solidFill>
                <a:latin typeface="Century Gothic"/>
                <a:cs typeface="Century Gothic"/>
              </a:rPr>
              <a:t>Governance Matrix</a:t>
            </a:r>
          </a:p>
          <a:p>
            <a:pPr lvl="1"/>
            <a:r>
              <a:rPr lang="en-US" sz="2500" dirty="0">
                <a:latin typeface="Century Gothic"/>
                <a:cs typeface="Century Gothic"/>
              </a:rPr>
              <a:t>O</a:t>
            </a:r>
            <a:r>
              <a:rPr lang="en-US" sz="2500" dirty="0" smtClean="0">
                <a:latin typeface="Century Gothic"/>
                <a:cs typeface="Century Gothic"/>
              </a:rPr>
              <a:t>verview of the governance frameworks of the RIRs.</a:t>
            </a:r>
          </a:p>
          <a:p>
            <a:pPr lvl="1"/>
            <a:r>
              <a:rPr lang="en-US" sz="2500" dirty="0" smtClean="0">
                <a:latin typeface="Century Gothic"/>
                <a:cs typeface="Century Gothic"/>
              </a:rPr>
              <a:t>Information on Bylaws, Regional PDP, Dispute Resolutions, Use of </a:t>
            </a:r>
            <a:r>
              <a:rPr lang="en-US" sz="2500" dirty="0" err="1" smtClean="0">
                <a:latin typeface="Century Gothic"/>
                <a:cs typeface="Century Gothic"/>
              </a:rPr>
              <a:t>Whois</a:t>
            </a:r>
            <a:r>
              <a:rPr lang="en-US" sz="2500" dirty="0" smtClean="0">
                <a:latin typeface="Century Gothic"/>
                <a:cs typeface="Century Gothic"/>
              </a:rPr>
              <a:t>, Privacy issues, Budget, Activity planning etc.</a:t>
            </a:r>
            <a:endParaRPr lang="en-US" sz="2500" dirty="0">
              <a:latin typeface="Century Gothic"/>
              <a:cs typeface="Century Gothic"/>
              <a:hlinkClick r:id="rId3"/>
            </a:endParaRPr>
          </a:p>
          <a:p>
            <a:pPr lvl="1"/>
            <a:r>
              <a:rPr lang="en-US" sz="2500" dirty="0" smtClean="0">
                <a:latin typeface="Century Gothic"/>
                <a:cs typeface="Century Gothic"/>
                <a:hlinkClick r:id="rId3"/>
              </a:rPr>
              <a:t>https://www.nro.net/governance-matrix</a:t>
            </a:r>
            <a:endParaRPr lang="en-US" sz="2500" dirty="0" smtClean="0">
              <a:latin typeface="Century Gothic"/>
              <a:cs typeface="Century Gothic"/>
            </a:endParaRPr>
          </a:p>
          <a:p>
            <a:pPr lvl="1"/>
            <a:r>
              <a:rPr lang="en-US" sz="2500" dirty="0" smtClean="0">
                <a:latin typeface="Century Gothic"/>
                <a:cs typeface="Century Gothic"/>
              </a:rPr>
              <a:t>Ongoing process to improve RIR accountability mechanisms</a:t>
            </a:r>
          </a:p>
          <a:p>
            <a:pPr marL="457200" lvl="1" indent="0">
              <a:buNone/>
            </a:pPr>
            <a:endParaRPr lang="en-US" dirty="0" smtClean="0">
              <a:latin typeface="Century Gothic"/>
              <a:cs typeface="Century Gothic"/>
            </a:endParaRPr>
          </a:p>
          <a:p>
            <a:r>
              <a:rPr lang="en-US" b="1" dirty="0" smtClean="0">
                <a:solidFill>
                  <a:schemeClr val="tx2">
                    <a:lumMod val="75000"/>
                  </a:schemeClr>
                </a:solidFill>
                <a:latin typeface="Century Gothic"/>
                <a:cs typeface="Century Gothic"/>
              </a:rPr>
              <a:t>RIR Accountability Q&amp;A</a:t>
            </a:r>
          </a:p>
          <a:p>
            <a:pPr lvl="1"/>
            <a:r>
              <a:rPr lang="en-US" sz="2500" dirty="0" smtClean="0">
                <a:latin typeface="Century Gothic"/>
                <a:cs typeface="Century Gothic"/>
                <a:hlinkClick r:id="rId4"/>
              </a:rPr>
              <a:t>https://www.nro.net/rir-accountability</a:t>
            </a:r>
            <a:endParaRPr lang="en-US" sz="2500" dirty="0" smtClean="0">
              <a:latin typeface="Century Gothic"/>
              <a:cs typeface="Century Gothic"/>
            </a:endParaRPr>
          </a:p>
          <a:p>
            <a:pPr lvl="1"/>
            <a:endParaRPr lang="en-US" sz="2500" dirty="0">
              <a:latin typeface="Century Gothic"/>
              <a:cs typeface="Century Gothic"/>
            </a:endParaRPr>
          </a:p>
          <a:p>
            <a:r>
              <a:rPr lang="en-US" b="1" dirty="0">
                <a:solidFill>
                  <a:schemeClr val="tx2">
                    <a:lumMod val="75000"/>
                  </a:schemeClr>
                </a:solidFill>
                <a:latin typeface="Century Gothic"/>
                <a:cs typeface="Century Gothic"/>
              </a:rPr>
              <a:t>Joint RIR Independent Accountability Review</a:t>
            </a:r>
          </a:p>
          <a:p>
            <a:pPr lvl="1"/>
            <a:r>
              <a:rPr lang="en-US" sz="2500" dirty="0" smtClean="0">
                <a:latin typeface="Century Gothic"/>
                <a:cs typeface="Century Gothic"/>
              </a:rPr>
              <a:t>Independent review currently in process.</a:t>
            </a:r>
          </a:p>
        </p:txBody>
      </p:sp>
    </p:spTree>
    <p:extLst>
      <p:ext uri="{BB962C8B-B14F-4D97-AF65-F5344CB8AC3E}">
        <p14:creationId xmlns:p14="http://schemas.microsoft.com/office/powerpoint/2010/main" val="14640263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dirty="0" smtClean="0"/>
              <a:t>IANA Stewardship Transition</a:t>
            </a:r>
            <a:endParaRPr lang="en-US" dirty="0"/>
          </a:p>
        </p:txBody>
      </p:sp>
      <p:sp>
        <p:nvSpPr>
          <p:cNvPr id="17411" name="Rectangle 3"/>
          <p:cNvSpPr>
            <a:spLocks noGrp="1" noChangeArrowheads="1"/>
          </p:cNvSpPr>
          <p:nvPr>
            <p:ph idx="1"/>
          </p:nvPr>
        </p:nvSpPr>
        <p:spPr/>
        <p:txBody>
          <a:bodyPr>
            <a:normAutofit fontScale="85000" lnSpcReduction="20000"/>
          </a:bodyPr>
          <a:lstStyle/>
          <a:p>
            <a:r>
              <a:rPr lang="en-US" b="1" dirty="0" smtClean="0">
                <a:solidFill>
                  <a:schemeClr val="tx2">
                    <a:lumMod val="75000"/>
                  </a:schemeClr>
                </a:solidFill>
                <a:latin typeface="Century Gothic"/>
                <a:cs typeface="Century Gothic"/>
              </a:rPr>
              <a:t>IANA Stewardship Transition – CRISP Proposal</a:t>
            </a:r>
          </a:p>
          <a:p>
            <a:pPr lvl="1"/>
            <a:r>
              <a:rPr lang="en-US" sz="2500" dirty="0" smtClean="0">
                <a:latin typeface="Century Gothic"/>
                <a:cs typeface="Century Gothic"/>
              </a:rPr>
              <a:t>Support of Consolidated RIR IANA Stewardship Proposal (CRISP) Team to drive Internet Number Community consultation process</a:t>
            </a:r>
          </a:p>
          <a:p>
            <a:pPr lvl="1"/>
            <a:r>
              <a:rPr lang="en-US" sz="2500" dirty="0">
                <a:latin typeface="Century Gothic"/>
                <a:cs typeface="Century Gothic"/>
              </a:rPr>
              <a:t>M</a:t>
            </a:r>
            <a:r>
              <a:rPr lang="en-US" sz="2500" dirty="0" smtClean="0">
                <a:latin typeface="Century Gothic"/>
                <a:cs typeface="Century Gothic"/>
              </a:rPr>
              <a:t>eetings records, charter, members</a:t>
            </a:r>
          </a:p>
          <a:p>
            <a:pPr lvl="2"/>
            <a:r>
              <a:rPr lang="en-US" sz="2100" dirty="0" smtClean="0">
                <a:latin typeface="Century Gothic"/>
                <a:cs typeface="Century Gothic"/>
                <a:hlinkClick r:id="rId3"/>
              </a:rPr>
              <a:t>http://www.nro.net/crisp-team</a:t>
            </a:r>
            <a:endParaRPr lang="en-US" sz="2100" dirty="0" smtClean="0">
              <a:latin typeface="Century Gothic"/>
              <a:cs typeface="Century Gothic"/>
            </a:endParaRPr>
          </a:p>
          <a:p>
            <a:pPr lvl="1"/>
            <a:r>
              <a:rPr lang="en-US" sz="2500" dirty="0" smtClean="0">
                <a:latin typeface="Century Gothic"/>
                <a:cs typeface="Century Gothic"/>
              </a:rPr>
              <a:t>Community Proposal submitted to ICG</a:t>
            </a:r>
          </a:p>
          <a:p>
            <a:pPr lvl="2"/>
            <a:r>
              <a:rPr lang="en-US" sz="2100" dirty="0" smtClean="0">
                <a:latin typeface="Century Gothic"/>
                <a:cs typeface="Century Gothic"/>
                <a:hlinkClick r:id="rId4"/>
              </a:rPr>
              <a:t>http://www.nro.net/crisp-final-proposal</a:t>
            </a:r>
            <a:r>
              <a:rPr lang="en-US" sz="2100" dirty="0" smtClean="0">
                <a:latin typeface="Century Gothic"/>
                <a:cs typeface="Century Gothic"/>
              </a:rPr>
              <a:t> </a:t>
            </a:r>
          </a:p>
          <a:p>
            <a:pPr lvl="1">
              <a:lnSpc>
                <a:spcPct val="90000"/>
              </a:lnSpc>
            </a:pPr>
            <a:r>
              <a:rPr lang="en-US" sz="2500" dirty="0" smtClean="0">
                <a:solidFill>
                  <a:srgbClr val="000000"/>
                </a:solidFill>
                <a:latin typeface="Century Gothic"/>
                <a:ea typeface="ＭＳ Ｐゴシック" pitchFamily="-112" charset="-128"/>
                <a:cs typeface="Century Gothic"/>
              </a:rPr>
              <a:t>SLA development discussions in the RIR</a:t>
            </a:r>
          </a:p>
          <a:p>
            <a:pPr lvl="2">
              <a:lnSpc>
                <a:spcPct val="90000"/>
              </a:lnSpc>
            </a:pPr>
            <a:r>
              <a:rPr lang="en-US" sz="2100" dirty="0" smtClean="0">
                <a:solidFill>
                  <a:srgbClr val="000000"/>
                </a:solidFill>
                <a:latin typeface="Century Gothic"/>
                <a:ea typeface="ＭＳ Ｐゴシック" pitchFamily="-112" charset="-128"/>
                <a:cs typeface="Century Gothic"/>
                <a:hlinkClick r:id="rId5"/>
              </a:rPr>
              <a:t>http://www.nro.net/sla-development</a:t>
            </a:r>
            <a:endParaRPr lang="en-US" sz="2100" dirty="0" smtClean="0">
              <a:solidFill>
                <a:srgbClr val="000000"/>
              </a:solidFill>
              <a:latin typeface="Century Gothic"/>
              <a:ea typeface="ＭＳ Ｐゴシック" pitchFamily="-112" charset="-128"/>
              <a:cs typeface="Century Gothic"/>
            </a:endParaRPr>
          </a:p>
          <a:p>
            <a:pPr lvl="1">
              <a:lnSpc>
                <a:spcPct val="90000"/>
              </a:lnSpc>
            </a:pPr>
            <a:r>
              <a:rPr lang="en-US" sz="2500" dirty="0" smtClean="0">
                <a:solidFill>
                  <a:srgbClr val="000000"/>
                </a:solidFill>
                <a:latin typeface="Century Gothic"/>
                <a:ea typeface="ＭＳ Ｐゴシック" pitchFamily="-112" charset="-128"/>
                <a:cs typeface="Century Gothic"/>
              </a:rPr>
              <a:t>NRO Comments to ICG proposal</a:t>
            </a:r>
          </a:p>
          <a:p>
            <a:pPr lvl="2">
              <a:lnSpc>
                <a:spcPct val="90000"/>
              </a:lnSpc>
            </a:pPr>
            <a:r>
              <a:rPr lang="en-US" sz="2100" dirty="0">
                <a:solidFill>
                  <a:srgbClr val="000000"/>
                </a:solidFill>
                <a:latin typeface="Century Gothic"/>
                <a:ea typeface="ＭＳ Ｐゴシック" pitchFamily="-112" charset="-128"/>
                <a:cs typeface="Century Gothic"/>
                <a:hlinkClick r:id="rId6"/>
              </a:rPr>
              <a:t>http://www.nro.net/nro-comments-icg-proposal</a:t>
            </a:r>
            <a:endParaRPr lang="en-US" sz="2100" dirty="0">
              <a:solidFill>
                <a:srgbClr val="000000"/>
              </a:solidFill>
              <a:latin typeface="Century Gothic"/>
              <a:ea typeface="ＭＳ Ｐゴシック" pitchFamily="-112" charset="-128"/>
              <a:cs typeface="Century Gothic"/>
            </a:endParaRPr>
          </a:p>
          <a:p>
            <a:pPr lvl="1">
              <a:lnSpc>
                <a:spcPct val="90000"/>
              </a:lnSpc>
            </a:pPr>
            <a:r>
              <a:rPr lang="en-US" sz="2500" dirty="0">
                <a:solidFill>
                  <a:srgbClr val="000000"/>
                </a:solidFill>
                <a:latin typeface="Century Gothic"/>
                <a:ea typeface="ＭＳ Ｐゴシック" pitchFamily="-112" charset="-128"/>
                <a:cs typeface="Century Gothic"/>
              </a:rPr>
              <a:t>IANA Numbering Services Review Committee </a:t>
            </a:r>
            <a:r>
              <a:rPr lang="en-US" sz="2500" dirty="0" smtClean="0">
                <a:solidFill>
                  <a:srgbClr val="000000"/>
                </a:solidFill>
                <a:latin typeface="Century Gothic"/>
                <a:ea typeface="ＭＳ Ｐゴシック" pitchFamily="-112" charset="-128"/>
                <a:cs typeface="Century Gothic"/>
              </a:rPr>
              <a:t>Charter Defined</a:t>
            </a:r>
          </a:p>
          <a:p>
            <a:pPr lvl="2">
              <a:lnSpc>
                <a:spcPct val="90000"/>
              </a:lnSpc>
            </a:pPr>
            <a:r>
              <a:rPr lang="en-US" sz="2100" dirty="0">
                <a:solidFill>
                  <a:srgbClr val="000000"/>
                </a:solidFill>
                <a:latin typeface="Century Gothic"/>
                <a:ea typeface="ＭＳ Ｐゴシック" pitchFamily="-112" charset="-128"/>
                <a:cs typeface="Century Gothic"/>
                <a:hlinkClick r:id="rId7"/>
              </a:rPr>
              <a:t>https://www.nro.net/review-committee-charter-v1</a:t>
            </a:r>
            <a:endParaRPr lang="en-US" sz="2100" dirty="0">
              <a:solidFill>
                <a:srgbClr val="000000"/>
              </a:solidFill>
              <a:latin typeface="Century Gothic"/>
              <a:ea typeface="ＭＳ Ｐゴシック" pitchFamily="-112" charset="-128"/>
              <a:cs typeface="Century Gothic"/>
            </a:endParaRPr>
          </a:p>
        </p:txBody>
      </p:sp>
    </p:spTree>
    <p:extLst>
      <p:ext uri="{BB962C8B-B14F-4D97-AF65-F5344CB8AC3E}">
        <p14:creationId xmlns:p14="http://schemas.microsoft.com/office/powerpoint/2010/main" val="5263474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RO-template">
  <a:themeElements>
    <a:clrScheme name="NRO 1">
      <a:dk1>
        <a:srgbClr val="000000"/>
      </a:dk1>
      <a:lt1>
        <a:srgbClr val="FFFFFF"/>
      </a:lt1>
      <a:dk2>
        <a:srgbClr val="D40000"/>
      </a:dk2>
      <a:lt2>
        <a:srgbClr val="808080"/>
      </a:lt2>
      <a:accent1>
        <a:srgbClr val="D4D4D4"/>
      </a:accent1>
      <a:accent2>
        <a:srgbClr val="0000D4"/>
      </a:accent2>
      <a:accent3>
        <a:srgbClr val="FFFFFF"/>
      </a:accent3>
      <a:accent4>
        <a:srgbClr val="000000"/>
      </a:accent4>
      <a:accent5>
        <a:srgbClr val="E6E6E6"/>
      </a:accent5>
      <a:accent6>
        <a:srgbClr val="0000C0"/>
      </a:accent6>
      <a:hlink>
        <a:srgbClr val="D40000"/>
      </a:hlink>
      <a:folHlink>
        <a:srgbClr val="00D400"/>
      </a:folHlink>
    </a:clrScheme>
    <a:fontScheme name="NR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accent1"/>
          </a:solidFill>
          <a:prstDash val="solid"/>
          <a:miter lim="800000"/>
          <a:headEnd type="none" w="sm" len="sm"/>
          <a:tailEnd type="triangle" w="lg"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2000" b="0" i="0" u="none" strike="noStrike" cap="none" normalizeH="0" baseline="0">
            <a:ln>
              <a:noFill/>
            </a:ln>
            <a:solidFill>
              <a:schemeClr val="tx2"/>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accent1"/>
          </a:solidFill>
          <a:prstDash val="solid"/>
          <a:miter lim="800000"/>
          <a:headEnd type="none" w="sm" len="sm"/>
          <a:tailEnd type="triangle" w="lg"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2000" b="0" i="0" u="none" strike="noStrike" cap="none" normalizeH="0" baseline="0">
            <a:ln>
              <a:noFill/>
            </a:ln>
            <a:solidFill>
              <a:schemeClr val="tx2"/>
            </a:solidFill>
            <a:effectLst/>
            <a:latin typeface="Arial" pitchFamily="-107" charset="0"/>
          </a:defRPr>
        </a:defPPr>
      </a:lstStyle>
    </a:lnDef>
  </a:objectDefaults>
  <a:extraClrSchemeLst>
    <a:extraClrScheme>
      <a:clrScheme name="NRO 1">
        <a:dk1>
          <a:srgbClr val="000000"/>
        </a:dk1>
        <a:lt1>
          <a:srgbClr val="FFFFFF"/>
        </a:lt1>
        <a:dk2>
          <a:srgbClr val="D40000"/>
        </a:dk2>
        <a:lt2>
          <a:srgbClr val="808080"/>
        </a:lt2>
        <a:accent1>
          <a:srgbClr val="D4D4D4"/>
        </a:accent1>
        <a:accent2>
          <a:srgbClr val="0000D4"/>
        </a:accent2>
        <a:accent3>
          <a:srgbClr val="FFFFFF"/>
        </a:accent3>
        <a:accent4>
          <a:srgbClr val="000000"/>
        </a:accent4>
        <a:accent5>
          <a:srgbClr val="E6E6E6"/>
        </a:accent5>
        <a:accent6>
          <a:srgbClr val="0000C0"/>
        </a:accent6>
        <a:hlink>
          <a:srgbClr val="D40000"/>
        </a:hlink>
        <a:folHlink>
          <a:srgbClr val="00D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7789</TotalTime>
  <Words>1656</Words>
  <Application>Microsoft Macintosh PowerPoint</Application>
  <PresentationFormat>On-screen Show (4:3)</PresentationFormat>
  <Paragraphs>191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NRO-template</vt:lpstr>
      <vt:lpstr>NRO update</vt:lpstr>
      <vt:lpstr>Presentation Summary</vt:lpstr>
      <vt:lpstr>What is the NRO?</vt:lpstr>
      <vt:lpstr>NRO Key Focus Areas</vt:lpstr>
      <vt:lpstr>NRO in 2015</vt:lpstr>
      <vt:lpstr>NRO Finances</vt:lpstr>
      <vt:lpstr>NRO Global Information</vt:lpstr>
      <vt:lpstr>RIRs Accountability</vt:lpstr>
      <vt:lpstr>IANA Stewardship Transition</vt:lpstr>
      <vt:lpstr>IANA Stewardship Transition</vt:lpstr>
      <vt:lpstr>IANA Stewardship Transition</vt:lpstr>
      <vt:lpstr>      Internet Governance Forum</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Rebekah</dc:creator>
  <cp:lastModifiedBy>German Valdez</cp:lastModifiedBy>
  <cp:revision>181</cp:revision>
  <dcterms:created xsi:type="dcterms:W3CDTF">2011-12-06T02:23:30Z</dcterms:created>
  <dcterms:modified xsi:type="dcterms:W3CDTF">2015-11-10T14:02:52Z</dcterms:modified>
</cp:coreProperties>
</file>