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351" r:id="rId2"/>
    <p:sldId id="368" r:id="rId3"/>
    <p:sldId id="352" r:id="rId4"/>
    <p:sldId id="370" r:id="rId5"/>
    <p:sldId id="369" r:id="rId6"/>
    <p:sldId id="356" r:id="rId7"/>
    <p:sldId id="371" r:id="rId8"/>
    <p:sldId id="372" r:id="rId9"/>
    <p:sldId id="355" r:id="rId10"/>
    <p:sldId id="374" r:id="rId11"/>
    <p:sldId id="385" r:id="rId12"/>
    <p:sldId id="386" r:id="rId13"/>
    <p:sldId id="387" r:id="rId14"/>
    <p:sldId id="389" r:id="rId15"/>
    <p:sldId id="388" r:id="rId16"/>
    <p:sldId id="390" r:id="rId17"/>
    <p:sldId id="378" r:id="rId18"/>
    <p:sldId id="359" r:id="rId19"/>
    <p:sldId id="361" r:id="rId20"/>
    <p:sldId id="379" r:id="rId21"/>
    <p:sldId id="384" r:id="rId22"/>
    <p:sldId id="383" r:id="rId23"/>
    <p:sldId id="380" r:id="rId24"/>
    <p:sldId id="363" r:id="rId25"/>
    <p:sldId id="362" r:id="rId26"/>
    <p:sldId id="381" r:id="rId27"/>
    <p:sldId id="382" r:id="rId28"/>
  </p:sldIdLst>
  <p:sldSz cx="9144000" cy="6858000" type="screen4x3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1">
          <p15:clr>
            <a:srgbClr val="A4A3A4"/>
          </p15:clr>
        </p15:guide>
        <p15:guide id="2" pos="214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4141"/>
    <a:srgbClr val="B2DE82"/>
    <a:srgbClr val="FFF4AF"/>
    <a:srgbClr val="FF5050"/>
    <a:srgbClr val="F6D300"/>
    <a:srgbClr val="2B83BB"/>
    <a:srgbClr val="BBBDEF"/>
    <a:srgbClr val="FFEC7D"/>
    <a:srgbClr val="DC3C30"/>
    <a:srgbClr val="EC7B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824" autoAdjust="0"/>
  </p:normalViewPr>
  <p:slideViewPr>
    <p:cSldViewPr snapToGrid="0">
      <p:cViewPr varScale="1">
        <p:scale>
          <a:sx n="76" d="100"/>
          <a:sy n="76" d="100"/>
        </p:scale>
        <p:origin x="1008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13" d="100"/>
          <a:sy n="113" d="100"/>
        </p:scale>
        <p:origin x="4116" y="96"/>
      </p:cViewPr>
      <p:guideLst>
        <p:guide orient="horz" pos="3131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4FE32D-F27D-4BB6-B878-E85FE4E88E67}" type="datetimeFigureOut">
              <a:rPr kumimoji="1" lang="ja-JP" altLang="en-US" smtClean="0"/>
              <a:pPr/>
              <a:t>2015/11/19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7A9E40-8D52-4D07-86EF-AA7C37C4EC7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01696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D0960E-904C-470D-B842-78C8DDAAF9C9}" type="datetimeFigureOut">
              <a:rPr kumimoji="1" lang="ja-JP" altLang="en-US" smtClean="0"/>
              <a:t>2015/11/19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1038" y="4721225"/>
            <a:ext cx="5445125" cy="4471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3E73D3-515D-47A5-BAB2-66ADA412A7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7808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35218" y="2924944"/>
            <a:ext cx="7247030" cy="506487"/>
          </a:xfrm>
        </p:spPr>
        <p:txBody>
          <a:bodyPr>
            <a:normAutofit/>
          </a:bodyPr>
          <a:lstStyle>
            <a:lvl1pPr algn="l">
              <a:defRPr sz="36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kumimoji="1" lang="en-US" altLang="ja-JP" dirty="0" smtClean="0"/>
              <a:t>Click to edit Master title style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35218" y="4690244"/>
            <a:ext cx="6334978" cy="18002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en-US" altLang="ja-JP" dirty="0" smtClean="0"/>
              <a:t>Click to edit Master subtitle style</a:t>
            </a:r>
          </a:p>
        </p:txBody>
      </p:sp>
      <p:pic>
        <p:nvPicPr>
          <p:cNvPr id="1026" name="Picture 2" descr="C:\Users\demo\Desktop\140130_NTTRD_parts\sid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" y="332656"/>
            <a:ext cx="1629216" cy="576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252150"/>
            <a:ext cx="1208167" cy="4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" name="Picture 2" descr="C:\Users\Public\Pictures\ろご\R&amp;D_FInal\A_Type\Logos_RD_Atype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678" y="2059164"/>
            <a:ext cx="1003722" cy="64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正方形/長方形 8"/>
          <p:cNvSpPr>
            <a:spLocks noChangeArrowheads="1"/>
          </p:cNvSpPr>
          <p:nvPr userDrawn="1"/>
        </p:nvSpPr>
        <p:spPr bwMode="auto">
          <a:xfrm>
            <a:off x="3222109" y="6496050"/>
            <a:ext cx="2699778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9pPr>
          </a:lstStyle>
          <a:p>
            <a:pPr algn="ctr" eaLnBrk="1" hangingPunct="1">
              <a:defRPr/>
            </a:pPr>
            <a:r>
              <a:rPr lang="en-US" altLang="ja-JP" sz="900" dirty="0" smtClean="0"/>
              <a:t>Copyright©2015  NTT Corp. All Rights Reserved.</a:t>
            </a:r>
            <a:endParaRPr lang="ja-JP" altLang="en-US" sz="900" dirty="0" smtClean="0"/>
          </a:p>
        </p:txBody>
      </p:sp>
    </p:spTree>
    <p:extLst>
      <p:ext uri="{BB962C8B-B14F-4D97-AF65-F5344CB8AC3E}">
        <p14:creationId xmlns:p14="http://schemas.microsoft.com/office/powerpoint/2010/main" val="11180551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emo\Desktop\140130_NTTRD_parts\header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061" y="68162"/>
            <a:ext cx="8861889" cy="936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1960" y="458342"/>
            <a:ext cx="6851104" cy="418058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kumimoji="1" lang="en-US" altLang="ja-JP" dirty="0" smtClean="0"/>
              <a:t>Click to edit Master title style</a:t>
            </a:r>
            <a:endParaRPr kumimoji="1" lang="ja-JP" altLang="en-US" dirty="0"/>
          </a:p>
        </p:txBody>
      </p:sp>
      <p:pic>
        <p:nvPicPr>
          <p:cNvPr id="23" name="Picture 4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015" y="6406841"/>
            <a:ext cx="911502" cy="3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" name="スライド番号プレースホルダー 4"/>
          <p:cNvSpPr>
            <a:spLocks/>
          </p:cNvSpPr>
          <p:nvPr userDrawn="1"/>
        </p:nvSpPr>
        <p:spPr bwMode="auto">
          <a:xfrm>
            <a:off x="8481164" y="6424623"/>
            <a:ext cx="46191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7" tIns="45709" rIns="91417" bIns="45709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algn="ctr">
              <a:defRPr/>
            </a:pPr>
            <a:fld id="{92B092FC-3505-468F-94A9-FF49BD521EFC}" type="slidenum">
              <a:rPr lang="ja-JP" altLang="en-US">
                <a:solidFill>
                  <a:schemeClr val="tx1">
                    <a:lumMod val="75000"/>
                    <a:lumOff val="25000"/>
                  </a:schemeClr>
                </a:solidFill>
              </a:rPr>
              <a:pPr algn="ctr">
                <a:defRPr/>
              </a:pPr>
              <a:t>‹#›</a:t>
            </a:fld>
            <a:endParaRPr lang="ja-JP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正方形/長方形 8"/>
          <p:cNvSpPr>
            <a:spLocks noChangeArrowheads="1"/>
          </p:cNvSpPr>
          <p:nvPr userDrawn="1"/>
        </p:nvSpPr>
        <p:spPr bwMode="auto">
          <a:xfrm>
            <a:off x="3222109" y="6496050"/>
            <a:ext cx="2699778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9pPr>
          </a:lstStyle>
          <a:p>
            <a:pPr algn="ctr" eaLnBrk="1" hangingPunct="1">
              <a:defRPr/>
            </a:pPr>
            <a:r>
              <a:rPr lang="en-US" altLang="ja-JP" sz="900" dirty="0" smtClean="0"/>
              <a:t>Copyright©2015  NTT Corp. All Rights Reserved.</a:t>
            </a:r>
            <a:endParaRPr lang="ja-JP" altLang="en-US" sz="900" dirty="0" smtClean="0"/>
          </a:p>
        </p:txBody>
      </p:sp>
    </p:spTree>
    <p:extLst>
      <p:ext uri="{BB962C8B-B14F-4D97-AF65-F5344CB8AC3E}">
        <p14:creationId xmlns:p14="http://schemas.microsoft.com/office/powerpoint/2010/main" val="30850828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dirty="0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 smtClean="0"/>
              <a:t>マスター テキストの書式設定</a:t>
            </a:r>
          </a:p>
          <a:p>
            <a:pPr lvl="1"/>
            <a:r>
              <a:rPr kumimoji="1" lang="ja-JP" altLang="en-US" dirty="0" smtClean="0"/>
              <a:t>・第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・第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・第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1D122A-46D8-474A-82A6-D037D8656CC4}" type="datetimeFigureOut">
              <a:rPr kumimoji="1" lang="ja-JP" altLang="en-US" smtClean="0"/>
              <a:pPr/>
              <a:t>2015/11/19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BE9AEF-2D8A-4A42-8BA0-80630438190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65583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メイリオ"/>
          <a:ea typeface="メイリオ"/>
          <a:cs typeface="メイリオ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メイリオ"/>
          <a:ea typeface="メイリオ"/>
          <a:cs typeface="メイリオ"/>
        </a:defRPr>
      </a:lvl1pPr>
      <a:lvl2pPr marL="4572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kumimoji="1" sz="2800" kern="1200">
          <a:solidFill>
            <a:schemeClr val="tx1"/>
          </a:solidFill>
          <a:latin typeface="メイリオ"/>
          <a:ea typeface="メイリオ"/>
          <a:cs typeface="メイリオ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メイリオ"/>
          <a:ea typeface="メイリオ"/>
          <a:cs typeface="メイリオ"/>
        </a:defRPr>
      </a:lvl3pPr>
      <a:lvl4pPr marL="13716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kumimoji="1" sz="2000" kern="1200">
          <a:solidFill>
            <a:schemeClr val="tx1"/>
          </a:solidFill>
          <a:latin typeface="メイリオ"/>
          <a:ea typeface="メイリオ"/>
          <a:cs typeface="メイリオ"/>
        </a:defRPr>
      </a:lvl4pPr>
      <a:lvl5pPr marL="18288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kumimoji="1" sz="2000" kern="1200">
          <a:solidFill>
            <a:schemeClr val="tx1"/>
          </a:solidFill>
          <a:latin typeface="メイリオ"/>
          <a:ea typeface="メイリオ"/>
          <a:cs typeface="メイリオ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rpc.io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tools.ietf.org/html/draft-ietf-idr-bgp-model-00" TargetMode="External"/><Relationship Id="rId2" Type="http://schemas.openxmlformats.org/officeDocument/2006/relationships/hyperlink" Target="http://openconfig.net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newsroom.cisco.com/press-release-content?type=webcontent&amp;articleId=1727796&amp;utm_source=cisco.com&amp;utm_campaign=Release_1727796&amp;utm_medium=RSS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079192" y="2828693"/>
            <a:ext cx="7247030" cy="711874"/>
          </a:xfrm>
        </p:spPr>
        <p:txBody>
          <a:bodyPr>
            <a:normAutofit/>
          </a:bodyPr>
          <a:lstStyle/>
          <a:p>
            <a:r>
              <a:rPr kumimoji="1" lang="en-US" altLang="ja-JP" dirty="0" err="1" smtClean="0">
                <a:latin typeface="+mj-lt"/>
              </a:rPr>
              <a:t>GoBGP</a:t>
            </a:r>
            <a:r>
              <a:rPr lang="ja-JP" altLang="en-US" dirty="0">
                <a:latin typeface="+mj-lt"/>
              </a:rPr>
              <a:t> </a:t>
            </a:r>
            <a:r>
              <a:rPr lang="en-US" altLang="ja-JP" dirty="0" smtClean="0">
                <a:latin typeface="+mj-lt"/>
              </a:rPr>
              <a:t>: yet another OSS </a:t>
            </a:r>
            <a:r>
              <a:rPr lang="en-US" altLang="ja-JP" dirty="0" err="1" smtClean="0">
                <a:latin typeface="+mj-lt"/>
              </a:rPr>
              <a:t>BGPd</a:t>
            </a:r>
            <a:endParaRPr kumimoji="1" lang="ja-JP" altLang="en-US" dirty="0">
              <a:latin typeface="+mj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35218" y="4586334"/>
            <a:ext cx="6334978" cy="1800200"/>
          </a:xfrm>
        </p:spPr>
        <p:txBody>
          <a:bodyPr/>
          <a:lstStyle/>
          <a:p>
            <a:pPr algn="ctr"/>
            <a:r>
              <a:rPr lang="en-US" dirty="0" err="1" smtClean="0">
                <a:latin typeface="+mn-lt"/>
              </a:rPr>
              <a:t>Wataru</a:t>
            </a:r>
            <a:r>
              <a:rPr lang="en-US" dirty="0" smtClean="0">
                <a:latin typeface="+mn-lt"/>
              </a:rPr>
              <a:t> ISHIDA</a:t>
            </a:r>
          </a:p>
          <a:p>
            <a:pPr algn="ctr"/>
            <a:r>
              <a:rPr lang="en-US" dirty="0" smtClean="0">
                <a:latin typeface="+mn-lt"/>
              </a:rPr>
              <a:t>NTT Software Innovation Center</a:t>
            </a:r>
          </a:p>
          <a:p>
            <a:pPr algn="ctr"/>
            <a:r>
              <a:rPr lang="en-US" dirty="0" smtClean="0">
                <a:latin typeface="+mn-lt"/>
              </a:rPr>
              <a:t>RIPE-71</a:t>
            </a:r>
          </a:p>
          <a:p>
            <a:pPr algn="ctr"/>
            <a:r>
              <a:rPr lang="en-US" dirty="0" smtClean="0">
                <a:latin typeface="+mn-lt"/>
              </a:rPr>
              <a:t>Bucharest, November 2015 </a:t>
            </a:r>
          </a:p>
        </p:txBody>
      </p:sp>
    </p:spTree>
    <p:extLst>
      <p:ext uri="{BB962C8B-B14F-4D97-AF65-F5344CB8AC3E}">
        <p14:creationId xmlns:p14="http://schemas.microsoft.com/office/powerpoint/2010/main" val="36430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 smtClean="0">
                <a:latin typeface="+mj-lt"/>
              </a:rPr>
              <a:t>GoBGP</a:t>
            </a:r>
            <a:r>
              <a:rPr kumimoji="1" lang="en-US" altLang="ja-JP" dirty="0" smtClean="0">
                <a:latin typeface="+mj-lt"/>
              </a:rPr>
              <a:t> </a:t>
            </a:r>
            <a:r>
              <a:rPr kumimoji="1" lang="en-US" altLang="ja-JP" dirty="0" smtClean="0">
                <a:latin typeface="+mj-lt"/>
              </a:rPr>
              <a:t>Basics – show neighbors</a:t>
            </a:r>
            <a:endParaRPr kumimoji="1" lang="ja-JP" altLang="en-US" dirty="0">
              <a:latin typeface="+mj-lt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6400"/>
            <a:ext cx="9144000" cy="5886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071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 smtClean="0">
                <a:latin typeface="+mj-lt"/>
              </a:rPr>
              <a:t>GoBGP</a:t>
            </a:r>
            <a:r>
              <a:rPr kumimoji="1" lang="en-US" altLang="ja-JP" dirty="0" smtClean="0">
                <a:latin typeface="+mj-lt"/>
              </a:rPr>
              <a:t> </a:t>
            </a:r>
            <a:r>
              <a:rPr kumimoji="1" lang="en-US" altLang="ja-JP" dirty="0" smtClean="0">
                <a:latin typeface="+mj-lt"/>
              </a:rPr>
              <a:t>Basics – show neighbor</a:t>
            </a:r>
            <a:endParaRPr kumimoji="1" lang="ja-JP" altLang="en-US" dirty="0">
              <a:latin typeface="+mj-lt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1147"/>
            <a:ext cx="9144000" cy="5886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911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 smtClean="0">
                <a:latin typeface="+mj-lt"/>
              </a:rPr>
              <a:t>GoBGP</a:t>
            </a:r>
            <a:r>
              <a:rPr kumimoji="1" lang="en-US" altLang="ja-JP" dirty="0" smtClean="0">
                <a:latin typeface="+mj-lt"/>
              </a:rPr>
              <a:t> </a:t>
            </a:r>
            <a:r>
              <a:rPr kumimoji="1" lang="en-US" altLang="ja-JP" dirty="0" smtClean="0">
                <a:latin typeface="+mj-lt"/>
              </a:rPr>
              <a:t>Basics – show global rib</a:t>
            </a:r>
            <a:endParaRPr kumimoji="1" lang="ja-JP" altLang="en-US" dirty="0">
              <a:latin typeface="+mj-lt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800" y="1017790"/>
            <a:ext cx="9605144" cy="4798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669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 smtClean="0">
                <a:latin typeface="+mj-lt"/>
              </a:rPr>
              <a:t>GoBGP</a:t>
            </a:r>
            <a:r>
              <a:rPr kumimoji="1" lang="en-US" altLang="ja-JP" dirty="0" smtClean="0">
                <a:latin typeface="+mj-lt"/>
              </a:rPr>
              <a:t> </a:t>
            </a:r>
            <a:r>
              <a:rPr kumimoji="1" lang="en-US" altLang="ja-JP" dirty="0" smtClean="0">
                <a:latin typeface="+mj-lt"/>
              </a:rPr>
              <a:t>Basics – monitor new best</a:t>
            </a:r>
            <a:endParaRPr kumimoji="1" lang="ja-JP" altLang="en-US" dirty="0">
              <a:latin typeface="+mj-lt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0" y="876400"/>
            <a:ext cx="9766300" cy="6020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208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 smtClean="0">
                <a:latin typeface="+mj-lt"/>
              </a:rPr>
              <a:t>GoBGP</a:t>
            </a:r>
            <a:r>
              <a:rPr kumimoji="1" lang="en-US" altLang="ja-JP" dirty="0" smtClean="0">
                <a:latin typeface="+mj-lt"/>
              </a:rPr>
              <a:t> </a:t>
            </a:r>
            <a:r>
              <a:rPr kumimoji="1" lang="en-US" altLang="ja-JP" dirty="0" smtClean="0">
                <a:latin typeface="+mj-lt"/>
              </a:rPr>
              <a:t>Basics - </a:t>
            </a:r>
            <a:r>
              <a:rPr kumimoji="1" lang="en-US" altLang="ja-JP" dirty="0" err="1" smtClean="0">
                <a:latin typeface="+mj-lt"/>
              </a:rPr>
              <a:t>json</a:t>
            </a:r>
            <a:r>
              <a:rPr kumimoji="1" lang="en-US" altLang="ja-JP" dirty="0" smtClean="0">
                <a:latin typeface="+mj-lt"/>
              </a:rPr>
              <a:t> option</a:t>
            </a:r>
            <a:endParaRPr kumimoji="1" lang="ja-JP" altLang="en-US" dirty="0">
              <a:latin typeface="+mj-lt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3200" y="773696"/>
            <a:ext cx="9144000" cy="6428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411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 smtClean="0">
                <a:latin typeface="+mj-lt"/>
              </a:rPr>
              <a:t>GoBGP</a:t>
            </a:r>
            <a:r>
              <a:rPr kumimoji="1" lang="en-US" altLang="ja-JP" dirty="0" smtClean="0">
                <a:latin typeface="+mj-lt"/>
              </a:rPr>
              <a:t> </a:t>
            </a:r>
            <a:r>
              <a:rPr kumimoji="1" lang="en-US" altLang="ja-JP" dirty="0" smtClean="0">
                <a:latin typeface="+mj-lt"/>
              </a:rPr>
              <a:t>Basics – use from python</a:t>
            </a:r>
            <a:endParaRPr kumimoji="1" lang="ja-JP" altLang="en-US" dirty="0">
              <a:latin typeface="+mj-lt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747" y="1003870"/>
            <a:ext cx="9377936" cy="5270400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171960" y="5689495"/>
            <a:ext cx="87625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ja-JP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This snippet results in…</a:t>
            </a:r>
            <a:endParaRPr lang="en-US" altLang="ja-JP" sz="3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619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 smtClean="0">
                <a:latin typeface="+mj-lt"/>
              </a:rPr>
              <a:t>GoBGP</a:t>
            </a:r>
            <a:r>
              <a:rPr kumimoji="1" lang="en-US" altLang="ja-JP" dirty="0" smtClean="0">
                <a:latin typeface="+mj-lt"/>
              </a:rPr>
              <a:t> </a:t>
            </a:r>
            <a:r>
              <a:rPr kumimoji="1" lang="en-US" altLang="ja-JP" dirty="0" smtClean="0">
                <a:latin typeface="+mj-lt"/>
              </a:rPr>
              <a:t>Basics – use from python</a:t>
            </a:r>
            <a:endParaRPr kumimoji="1" lang="ja-JP" altLang="en-US" dirty="0">
              <a:latin typeface="+mj-lt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71960" y="1180798"/>
            <a:ext cx="87625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ja-JP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This! No more “expect”</a:t>
            </a:r>
            <a:endParaRPr lang="en-US" altLang="ja-JP" sz="3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779" y="1765573"/>
            <a:ext cx="9144000" cy="4912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70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>
                <a:latin typeface="+mj-lt"/>
              </a:rPr>
              <a:t>Main Target Application</a:t>
            </a:r>
            <a:endParaRPr kumimoji="1" lang="ja-JP" altLang="en-US" dirty="0">
              <a:latin typeface="+mj-lt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71960" y="1378871"/>
            <a:ext cx="876252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1. High performance Router Server for IX</a:t>
            </a:r>
          </a:p>
          <a:p>
            <a:endParaRPr lang="en-US" altLang="ja-JP" sz="32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ja-JP" sz="3200" b="1" dirty="0" smtClean="0">
                <a:solidFill>
                  <a:schemeClr val="bg1">
                    <a:lumMod val="65000"/>
                  </a:schemeClr>
                </a:solidFill>
              </a:rPr>
              <a:t>2. Integration with data analysis systems</a:t>
            </a:r>
          </a:p>
          <a:p>
            <a:endParaRPr lang="en-US" altLang="ja-JP" sz="3200" b="1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altLang="ja-JP" sz="3200" b="1" dirty="0" smtClean="0">
                <a:solidFill>
                  <a:schemeClr val="bg1">
                    <a:lumMod val="65000"/>
                  </a:schemeClr>
                </a:solidFill>
              </a:rPr>
              <a:t>3. </a:t>
            </a:r>
            <a:r>
              <a:rPr lang="en-US" altLang="ja-JP" sz="3200" b="1" dirty="0" err="1" smtClean="0">
                <a:solidFill>
                  <a:schemeClr val="bg1">
                    <a:lumMod val="65000"/>
                  </a:schemeClr>
                </a:solidFill>
              </a:rPr>
              <a:t>BGPd</a:t>
            </a:r>
            <a:r>
              <a:rPr lang="en-US" altLang="ja-JP" sz="3200" b="1" dirty="0" smtClean="0">
                <a:solidFill>
                  <a:schemeClr val="bg1">
                    <a:lumMod val="65000"/>
                  </a:schemeClr>
                </a:solidFill>
              </a:rPr>
              <a:t> for </a:t>
            </a:r>
            <a:r>
              <a:rPr lang="en-US" altLang="ja-JP" sz="3200" b="1" dirty="0" err="1">
                <a:solidFill>
                  <a:schemeClr val="bg1">
                    <a:lumMod val="65000"/>
                  </a:schemeClr>
                </a:solidFill>
              </a:rPr>
              <a:t>w</a:t>
            </a:r>
            <a:r>
              <a:rPr lang="en-US" altLang="ja-JP" sz="3200" b="1" dirty="0" err="1" smtClean="0">
                <a:solidFill>
                  <a:schemeClr val="bg1">
                    <a:lumMod val="65000"/>
                  </a:schemeClr>
                </a:solidFill>
              </a:rPr>
              <a:t>hitebox</a:t>
            </a:r>
            <a:r>
              <a:rPr lang="en-US" altLang="ja-JP" sz="3200" b="1" dirty="0" smtClean="0">
                <a:solidFill>
                  <a:schemeClr val="bg1">
                    <a:lumMod val="65000"/>
                  </a:schemeClr>
                </a:solidFill>
              </a:rPr>
              <a:t> switches</a:t>
            </a:r>
          </a:p>
        </p:txBody>
      </p:sp>
    </p:spTree>
    <p:extLst>
      <p:ext uri="{BB962C8B-B14F-4D97-AF65-F5344CB8AC3E}">
        <p14:creationId xmlns:p14="http://schemas.microsoft.com/office/powerpoint/2010/main" val="359947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>
                <a:latin typeface="+mj-lt"/>
              </a:rPr>
              <a:t>Route Server for IX</a:t>
            </a:r>
            <a:endParaRPr kumimoji="1" lang="ja-JP" altLang="en-US" dirty="0">
              <a:latin typeface="+mj-lt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71960" y="1097769"/>
            <a:ext cx="85582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GoBGP</a:t>
            </a:r>
            <a:r>
              <a:rPr lang="en-US" altLang="ja-JP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as a route server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ja-JP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supports </a:t>
            </a:r>
            <a:r>
              <a:rPr lang="en-US" altLang="ja-JP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</a:t>
            </a:r>
            <a:r>
              <a:rPr lang="en-US" altLang="ja-JP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ultiple RIBs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ja-JP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flexible </a:t>
            </a:r>
            <a:r>
              <a:rPr lang="en-US" altLang="ja-JP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policy enforcement points</a:t>
            </a:r>
          </a:p>
        </p:txBody>
      </p:sp>
      <p:sp>
        <p:nvSpPr>
          <p:cNvPr id="5" name="正方形/長方形 4"/>
          <p:cNvSpPr/>
          <p:nvPr/>
        </p:nvSpPr>
        <p:spPr>
          <a:xfrm>
            <a:off x="171961" y="3012116"/>
            <a:ext cx="788877" cy="7349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</a:t>
            </a:r>
            <a:endParaRPr kumimoji="1" lang="ja-JP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3996885" y="3012116"/>
            <a:ext cx="1486967" cy="7349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RIB for A</a:t>
            </a:r>
            <a:endParaRPr kumimoji="1" lang="ja-JP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3996884" y="3970761"/>
            <a:ext cx="1486967" cy="7349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RIB for B</a:t>
            </a:r>
            <a:endParaRPr kumimoji="1" lang="ja-JP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4022108" y="4929406"/>
            <a:ext cx="1486967" cy="7349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RIB for C</a:t>
            </a:r>
            <a:endParaRPr kumimoji="1" lang="ja-JP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171960" y="3970761"/>
            <a:ext cx="788877" cy="7349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B</a:t>
            </a:r>
            <a:endParaRPr kumimoji="1" lang="ja-JP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171960" y="4929406"/>
            <a:ext cx="788877" cy="7349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C</a:t>
            </a:r>
            <a:endParaRPr kumimoji="1" lang="ja-JP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1412548" y="3012116"/>
            <a:ext cx="1486967" cy="7349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Adj</a:t>
            </a:r>
            <a:r>
              <a:rPr lang="en-US" altLang="ja-JP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-RIB-In for A</a:t>
            </a:r>
            <a:endParaRPr kumimoji="1" lang="ja-JP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1412547" y="3970761"/>
            <a:ext cx="1486967" cy="7349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Adj</a:t>
            </a:r>
            <a:r>
              <a:rPr lang="en-US" altLang="ja-JP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-RIB-In for B</a:t>
            </a:r>
            <a:endParaRPr kumimoji="1" lang="ja-JP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1437771" y="4929406"/>
            <a:ext cx="1486967" cy="7349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Adj</a:t>
            </a:r>
            <a:r>
              <a:rPr lang="en-US" altLang="ja-JP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-RIB-In for C</a:t>
            </a:r>
            <a:endParaRPr kumimoji="1" lang="ja-JP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6090933" y="3012116"/>
            <a:ext cx="1589994" cy="7349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Adj</a:t>
            </a:r>
            <a:r>
              <a:rPr lang="en-US" altLang="ja-JP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-RIB-Out for A</a:t>
            </a:r>
            <a:endParaRPr kumimoji="1" lang="ja-JP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6090933" y="3970761"/>
            <a:ext cx="1589994" cy="7349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Adj</a:t>
            </a:r>
            <a:r>
              <a:rPr lang="en-US" altLang="ja-JP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-RIB-Out for B</a:t>
            </a:r>
            <a:endParaRPr kumimoji="1" lang="ja-JP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6090933" y="4929406"/>
            <a:ext cx="1589994" cy="7349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Adj</a:t>
            </a:r>
            <a:r>
              <a:rPr lang="en-US" altLang="ja-JP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-RIB-Out for C</a:t>
            </a:r>
            <a:endParaRPr kumimoji="1" lang="ja-JP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22" name="直線矢印コネクタ 21"/>
          <p:cNvCxnSpPr>
            <a:stCxn id="5" idx="3"/>
          </p:cNvCxnSpPr>
          <p:nvPr/>
        </p:nvCxnSpPr>
        <p:spPr>
          <a:xfrm flipV="1">
            <a:off x="960838" y="3378114"/>
            <a:ext cx="347958" cy="1471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矢印コネクタ 24"/>
          <p:cNvCxnSpPr>
            <a:stCxn id="14" idx="3"/>
          </p:cNvCxnSpPr>
          <p:nvPr/>
        </p:nvCxnSpPr>
        <p:spPr>
          <a:xfrm flipV="1">
            <a:off x="2899515" y="3378851"/>
            <a:ext cx="387172" cy="734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矢印コネクタ 25"/>
          <p:cNvCxnSpPr>
            <a:stCxn id="15" idx="3"/>
          </p:cNvCxnSpPr>
          <p:nvPr/>
        </p:nvCxnSpPr>
        <p:spPr>
          <a:xfrm>
            <a:off x="2899514" y="4338230"/>
            <a:ext cx="397005" cy="5338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矢印コネクタ 26"/>
          <p:cNvCxnSpPr/>
          <p:nvPr/>
        </p:nvCxnSpPr>
        <p:spPr>
          <a:xfrm flipV="1">
            <a:off x="2924738" y="5296875"/>
            <a:ext cx="371781" cy="1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矢印コネクタ 36"/>
          <p:cNvCxnSpPr/>
          <p:nvPr/>
        </p:nvCxnSpPr>
        <p:spPr>
          <a:xfrm flipV="1">
            <a:off x="3286687" y="3378850"/>
            <a:ext cx="471577" cy="1918025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矢印コネクタ 38"/>
          <p:cNvCxnSpPr/>
          <p:nvPr/>
        </p:nvCxnSpPr>
        <p:spPr>
          <a:xfrm flipV="1">
            <a:off x="3286686" y="4343568"/>
            <a:ext cx="471578" cy="953307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矢印コネクタ 42"/>
          <p:cNvCxnSpPr/>
          <p:nvPr/>
        </p:nvCxnSpPr>
        <p:spPr>
          <a:xfrm>
            <a:off x="3286685" y="3378849"/>
            <a:ext cx="471579" cy="877107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矢印コネクタ 46"/>
          <p:cNvCxnSpPr/>
          <p:nvPr/>
        </p:nvCxnSpPr>
        <p:spPr>
          <a:xfrm>
            <a:off x="3286684" y="3378848"/>
            <a:ext cx="471580" cy="1918026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矢印コネクタ 49"/>
          <p:cNvCxnSpPr/>
          <p:nvPr/>
        </p:nvCxnSpPr>
        <p:spPr>
          <a:xfrm flipV="1">
            <a:off x="3286683" y="3378847"/>
            <a:ext cx="471581" cy="964720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矢印コネクタ 53"/>
          <p:cNvCxnSpPr/>
          <p:nvPr/>
        </p:nvCxnSpPr>
        <p:spPr>
          <a:xfrm>
            <a:off x="3296519" y="4343567"/>
            <a:ext cx="461745" cy="914618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正方形/長方形 60"/>
          <p:cNvSpPr/>
          <p:nvPr/>
        </p:nvSpPr>
        <p:spPr>
          <a:xfrm>
            <a:off x="8163966" y="3012116"/>
            <a:ext cx="788877" cy="7349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</a:t>
            </a:r>
            <a:endParaRPr kumimoji="1" lang="ja-JP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2" name="正方形/長方形 61"/>
          <p:cNvSpPr/>
          <p:nvPr/>
        </p:nvSpPr>
        <p:spPr>
          <a:xfrm>
            <a:off x="8163965" y="3970761"/>
            <a:ext cx="788877" cy="7349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B</a:t>
            </a:r>
            <a:endParaRPr kumimoji="1" lang="ja-JP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3" name="正方形/長方形 62"/>
          <p:cNvSpPr/>
          <p:nvPr/>
        </p:nvSpPr>
        <p:spPr>
          <a:xfrm>
            <a:off x="8163965" y="4929406"/>
            <a:ext cx="788877" cy="7349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C</a:t>
            </a:r>
            <a:endParaRPr kumimoji="1" lang="ja-JP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65" name="直線矢印コネクタ 64"/>
          <p:cNvCxnSpPr/>
          <p:nvPr/>
        </p:nvCxnSpPr>
        <p:spPr>
          <a:xfrm flipV="1">
            <a:off x="972613" y="4336023"/>
            <a:ext cx="347958" cy="1471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線矢印コネクタ 65"/>
          <p:cNvCxnSpPr/>
          <p:nvPr/>
        </p:nvCxnSpPr>
        <p:spPr>
          <a:xfrm flipV="1">
            <a:off x="941307" y="5293932"/>
            <a:ext cx="347958" cy="1471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線矢印コネクタ 66"/>
          <p:cNvCxnSpPr/>
          <p:nvPr/>
        </p:nvCxnSpPr>
        <p:spPr>
          <a:xfrm flipV="1">
            <a:off x="7680927" y="3378114"/>
            <a:ext cx="347958" cy="1471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線矢印コネクタ 67"/>
          <p:cNvCxnSpPr/>
          <p:nvPr/>
        </p:nvCxnSpPr>
        <p:spPr>
          <a:xfrm flipV="1">
            <a:off x="7692702" y="4336023"/>
            <a:ext cx="347958" cy="1471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線矢印コネクタ 68"/>
          <p:cNvCxnSpPr/>
          <p:nvPr/>
        </p:nvCxnSpPr>
        <p:spPr>
          <a:xfrm flipV="1">
            <a:off x="7667147" y="5293932"/>
            <a:ext cx="347958" cy="1471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円/楕円 69"/>
          <p:cNvSpPr/>
          <p:nvPr/>
        </p:nvSpPr>
        <p:spPr>
          <a:xfrm>
            <a:off x="2764434" y="3247382"/>
            <a:ext cx="261464" cy="261464"/>
          </a:xfrm>
          <a:prstGeom prst="ellipse">
            <a:avLst/>
          </a:prstGeom>
          <a:solidFill>
            <a:srgbClr val="FFF4A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円/楕円 70"/>
          <p:cNvSpPr/>
          <p:nvPr/>
        </p:nvSpPr>
        <p:spPr>
          <a:xfrm>
            <a:off x="2757007" y="4210362"/>
            <a:ext cx="261464" cy="261464"/>
          </a:xfrm>
          <a:prstGeom prst="ellipse">
            <a:avLst/>
          </a:prstGeom>
          <a:solidFill>
            <a:srgbClr val="FFF4A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円/楕円 71"/>
          <p:cNvSpPr/>
          <p:nvPr/>
        </p:nvSpPr>
        <p:spPr>
          <a:xfrm>
            <a:off x="2760221" y="5172952"/>
            <a:ext cx="261464" cy="261464"/>
          </a:xfrm>
          <a:prstGeom prst="ellipse">
            <a:avLst/>
          </a:prstGeom>
          <a:solidFill>
            <a:srgbClr val="FFF4A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円/楕円 72"/>
          <p:cNvSpPr/>
          <p:nvPr/>
        </p:nvSpPr>
        <p:spPr>
          <a:xfrm>
            <a:off x="3861804" y="3254032"/>
            <a:ext cx="261464" cy="261464"/>
          </a:xfrm>
          <a:prstGeom prst="ellipse">
            <a:avLst/>
          </a:prstGeom>
          <a:solidFill>
            <a:srgbClr val="B2DE82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円/楕円 73"/>
          <p:cNvSpPr/>
          <p:nvPr/>
        </p:nvSpPr>
        <p:spPr>
          <a:xfrm>
            <a:off x="3862938" y="4210362"/>
            <a:ext cx="261464" cy="261464"/>
          </a:xfrm>
          <a:prstGeom prst="ellipse">
            <a:avLst/>
          </a:prstGeom>
          <a:solidFill>
            <a:srgbClr val="B2DE82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円/楕円 74"/>
          <p:cNvSpPr/>
          <p:nvPr/>
        </p:nvSpPr>
        <p:spPr>
          <a:xfrm>
            <a:off x="3866152" y="5172952"/>
            <a:ext cx="261464" cy="261464"/>
          </a:xfrm>
          <a:prstGeom prst="ellipse">
            <a:avLst/>
          </a:prstGeom>
          <a:solidFill>
            <a:srgbClr val="B2DE82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6" name="直線矢印コネクタ 75"/>
          <p:cNvCxnSpPr/>
          <p:nvPr/>
        </p:nvCxnSpPr>
        <p:spPr>
          <a:xfrm flipV="1">
            <a:off x="5477711" y="3378114"/>
            <a:ext cx="347958" cy="1471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線矢印コネクタ 76"/>
          <p:cNvCxnSpPr/>
          <p:nvPr/>
        </p:nvCxnSpPr>
        <p:spPr>
          <a:xfrm flipV="1">
            <a:off x="5489486" y="4336023"/>
            <a:ext cx="347958" cy="1471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線矢印コネクタ 77"/>
          <p:cNvCxnSpPr/>
          <p:nvPr/>
        </p:nvCxnSpPr>
        <p:spPr>
          <a:xfrm flipV="1">
            <a:off x="5492686" y="5293932"/>
            <a:ext cx="347958" cy="1471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円/楕円 78"/>
          <p:cNvSpPr/>
          <p:nvPr/>
        </p:nvSpPr>
        <p:spPr>
          <a:xfrm>
            <a:off x="5916882" y="3254032"/>
            <a:ext cx="261464" cy="261464"/>
          </a:xfrm>
          <a:prstGeom prst="ellipse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" name="円/楕円 79"/>
          <p:cNvSpPr/>
          <p:nvPr/>
        </p:nvSpPr>
        <p:spPr>
          <a:xfrm>
            <a:off x="5918016" y="4210362"/>
            <a:ext cx="261464" cy="261464"/>
          </a:xfrm>
          <a:prstGeom prst="ellipse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" name="円/楕円 80"/>
          <p:cNvSpPr/>
          <p:nvPr/>
        </p:nvSpPr>
        <p:spPr>
          <a:xfrm>
            <a:off x="5921230" y="5172952"/>
            <a:ext cx="261464" cy="261464"/>
          </a:xfrm>
          <a:prstGeom prst="ellipse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" name="グループ化 2"/>
          <p:cNvGrpSpPr/>
          <p:nvPr/>
        </p:nvGrpSpPr>
        <p:grpSpPr>
          <a:xfrm>
            <a:off x="2540854" y="6091182"/>
            <a:ext cx="1683163" cy="400110"/>
            <a:chOff x="6480803" y="5558002"/>
            <a:chExt cx="1683163" cy="400110"/>
          </a:xfrm>
        </p:grpSpPr>
        <p:sp>
          <p:nvSpPr>
            <p:cNvPr id="82" name="円/楕円 81"/>
            <p:cNvSpPr/>
            <p:nvPr/>
          </p:nvSpPr>
          <p:spPr>
            <a:xfrm>
              <a:off x="6480803" y="5627325"/>
              <a:ext cx="261464" cy="261464"/>
            </a:xfrm>
            <a:prstGeom prst="ellipse">
              <a:avLst/>
            </a:prstGeom>
            <a:solidFill>
              <a:srgbClr val="FFF4AF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5" name="テキスト ボックス 84"/>
            <p:cNvSpPr txBox="1"/>
            <p:nvPr/>
          </p:nvSpPr>
          <p:spPr>
            <a:xfrm>
              <a:off x="6742268" y="5558002"/>
              <a:ext cx="142169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: In Policy</a:t>
              </a:r>
            </a:p>
          </p:txBody>
        </p:sp>
      </p:grpSp>
      <p:grpSp>
        <p:nvGrpSpPr>
          <p:cNvPr id="6" name="グループ化 5"/>
          <p:cNvGrpSpPr/>
          <p:nvPr/>
        </p:nvGrpSpPr>
        <p:grpSpPr>
          <a:xfrm>
            <a:off x="4215241" y="6085109"/>
            <a:ext cx="2472039" cy="400110"/>
            <a:chOff x="6480803" y="5899923"/>
            <a:chExt cx="2472039" cy="400110"/>
          </a:xfrm>
        </p:grpSpPr>
        <p:sp>
          <p:nvSpPr>
            <p:cNvPr id="83" name="円/楕円 82"/>
            <p:cNvSpPr/>
            <p:nvPr/>
          </p:nvSpPr>
          <p:spPr>
            <a:xfrm>
              <a:off x="6480803" y="5971177"/>
              <a:ext cx="261464" cy="261464"/>
            </a:xfrm>
            <a:prstGeom prst="ellipse">
              <a:avLst/>
            </a:prstGeom>
            <a:solidFill>
              <a:srgbClr val="B2DE82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6" name="テキスト ボックス 85"/>
            <p:cNvSpPr txBox="1"/>
            <p:nvPr/>
          </p:nvSpPr>
          <p:spPr>
            <a:xfrm>
              <a:off x="6742268" y="5899923"/>
              <a:ext cx="221057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: Import Policy</a:t>
              </a:r>
            </a:p>
          </p:txBody>
        </p:sp>
      </p:grpSp>
      <p:grpSp>
        <p:nvGrpSpPr>
          <p:cNvPr id="7" name="グループ化 6"/>
          <p:cNvGrpSpPr/>
          <p:nvPr/>
        </p:nvGrpSpPr>
        <p:grpSpPr>
          <a:xfrm>
            <a:off x="6426116" y="6085109"/>
            <a:ext cx="2533172" cy="400110"/>
            <a:chOff x="6486949" y="6247786"/>
            <a:chExt cx="2533172" cy="400110"/>
          </a:xfrm>
        </p:grpSpPr>
        <p:sp>
          <p:nvSpPr>
            <p:cNvPr id="84" name="円/楕円 83"/>
            <p:cNvSpPr/>
            <p:nvPr/>
          </p:nvSpPr>
          <p:spPr>
            <a:xfrm>
              <a:off x="6486949" y="6315037"/>
              <a:ext cx="261464" cy="261464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7" name="テキスト ボックス 86"/>
            <p:cNvSpPr txBox="1"/>
            <p:nvPr/>
          </p:nvSpPr>
          <p:spPr>
            <a:xfrm>
              <a:off x="6742267" y="6247786"/>
              <a:ext cx="227785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: Export Policy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20627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71960" y="1092573"/>
            <a:ext cx="874344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Supported Policy Condition/Action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ja-JP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Condition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ja-JP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Prefix, Source neighbor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ja-JP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AS Path (contents, length)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ja-JP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Community, Extended Community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ja-JP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RPKI validation result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ja-JP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Action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ja-JP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Permit/Deny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ja-JP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Add/Replace/Remove (extended) community, med, </a:t>
            </a:r>
            <a:r>
              <a:rPr lang="en-US" altLang="ja-JP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aspath</a:t>
            </a:r>
            <a:endParaRPr lang="en-US" altLang="ja-JP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ja-JP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Arithmetic operation of med</a:t>
            </a:r>
          </a:p>
        </p:txBody>
      </p:sp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171960" y="458342"/>
            <a:ext cx="6851104" cy="418058"/>
          </a:xfrm>
        </p:spPr>
        <p:txBody>
          <a:bodyPr/>
          <a:lstStyle/>
          <a:p>
            <a:r>
              <a:rPr kumimoji="1" lang="en-US" altLang="ja-JP" dirty="0" smtClean="0">
                <a:latin typeface="+mj-lt"/>
              </a:rPr>
              <a:t>Route Server for IX</a:t>
            </a:r>
            <a:endParaRPr kumimoji="1" lang="ja-JP" alt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10831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err="1" smtClean="0">
                <a:latin typeface="+mj-lt"/>
              </a:rPr>
              <a:t>GoBGP</a:t>
            </a:r>
            <a:endParaRPr kumimoji="1" lang="ja-JP" altLang="en-US" dirty="0">
              <a:latin typeface="+mj-lt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71960" y="1378871"/>
            <a:ext cx="876252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ja-JP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Open Source BGP implementation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ja-JP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https://github.com/osrg/gobgp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ja-JP" sz="32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ja-JP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Written in Go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ja-JP" sz="3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ja-JP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Main Target Applications</a:t>
            </a:r>
          </a:p>
          <a:p>
            <a:pPr marL="971550" lvl="1" indent="-514350">
              <a:buAutoNum type="arabicPeriod"/>
            </a:pPr>
            <a:r>
              <a:rPr lang="en-US" altLang="ja-JP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High performance Route Server for IX</a:t>
            </a:r>
          </a:p>
          <a:p>
            <a:pPr marL="971550" lvl="1" indent="-514350">
              <a:buAutoNum type="arabicPeriod"/>
            </a:pPr>
            <a:r>
              <a:rPr lang="en-US" altLang="ja-JP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Integration with data </a:t>
            </a:r>
            <a:r>
              <a:rPr lang="en-US" altLang="ja-JP" sz="3200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analysis systems</a:t>
            </a:r>
            <a:endParaRPr lang="en-US" altLang="ja-JP" sz="32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r>
              <a:rPr lang="en-US" altLang="ja-JP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</a:t>
            </a:r>
            <a:r>
              <a:rPr lang="en-US" altLang="ja-JP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en-US" altLang="ja-JP" sz="3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BGPd</a:t>
            </a:r>
            <a:r>
              <a:rPr lang="en-US" altLang="ja-JP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for white box switches</a:t>
            </a:r>
          </a:p>
        </p:txBody>
      </p:sp>
    </p:spTree>
    <p:extLst>
      <p:ext uri="{BB962C8B-B14F-4D97-AF65-F5344CB8AC3E}">
        <p14:creationId xmlns:p14="http://schemas.microsoft.com/office/powerpoint/2010/main" val="3754987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>
                <a:latin typeface="+mj-lt"/>
              </a:rPr>
              <a:t>Main Target Application</a:t>
            </a:r>
            <a:endParaRPr kumimoji="1" lang="ja-JP" altLang="en-US" dirty="0">
              <a:latin typeface="+mj-lt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71960" y="1378871"/>
            <a:ext cx="876252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dirty="0" smtClean="0">
                <a:solidFill>
                  <a:schemeClr val="bg1">
                    <a:lumMod val="65000"/>
                  </a:schemeClr>
                </a:solidFill>
              </a:rPr>
              <a:t>1. High performance Router Server for IX</a:t>
            </a:r>
          </a:p>
          <a:p>
            <a:endParaRPr lang="en-US" altLang="ja-JP" sz="32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ja-JP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2. Integration with data analysis systems</a:t>
            </a:r>
          </a:p>
          <a:p>
            <a:endParaRPr lang="en-US" altLang="ja-JP" sz="3200" b="1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altLang="ja-JP" sz="3200" b="1" dirty="0" smtClean="0">
                <a:solidFill>
                  <a:schemeClr val="bg1">
                    <a:lumMod val="65000"/>
                  </a:schemeClr>
                </a:solidFill>
              </a:rPr>
              <a:t>3. </a:t>
            </a:r>
            <a:r>
              <a:rPr lang="en-US" altLang="ja-JP" sz="3200" b="1" dirty="0" err="1" smtClean="0">
                <a:solidFill>
                  <a:schemeClr val="bg1">
                    <a:lumMod val="65000"/>
                  </a:schemeClr>
                </a:solidFill>
              </a:rPr>
              <a:t>BGPd</a:t>
            </a:r>
            <a:r>
              <a:rPr lang="en-US" altLang="ja-JP" sz="3200" b="1" dirty="0" smtClean="0">
                <a:solidFill>
                  <a:schemeClr val="bg1">
                    <a:lumMod val="65000"/>
                  </a:schemeClr>
                </a:solidFill>
              </a:rPr>
              <a:t> for </a:t>
            </a:r>
            <a:r>
              <a:rPr lang="en-US" altLang="ja-JP" sz="3200" b="1" dirty="0" err="1">
                <a:solidFill>
                  <a:schemeClr val="bg1">
                    <a:lumMod val="65000"/>
                  </a:schemeClr>
                </a:solidFill>
              </a:rPr>
              <a:t>w</a:t>
            </a:r>
            <a:r>
              <a:rPr lang="en-US" altLang="ja-JP" sz="3200" b="1" dirty="0" err="1" smtClean="0">
                <a:solidFill>
                  <a:schemeClr val="bg1">
                    <a:lumMod val="65000"/>
                  </a:schemeClr>
                </a:solidFill>
              </a:rPr>
              <a:t>hitebox</a:t>
            </a:r>
            <a:r>
              <a:rPr lang="en-US" altLang="ja-JP" sz="3200" b="1" dirty="0" smtClean="0">
                <a:solidFill>
                  <a:schemeClr val="bg1">
                    <a:lumMod val="65000"/>
                  </a:schemeClr>
                </a:solidFill>
              </a:rPr>
              <a:t> switches</a:t>
            </a:r>
          </a:p>
        </p:txBody>
      </p:sp>
    </p:spTree>
    <p:extLst>
      <p:ext uri="{BB962C8B-B14F-4D97-AF65-F5344CB8AC3E}">
        <p14:creationId xmlns:p14="http://schemas.microsoft.com/office/powerpoint/2010/main" val="1533938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1959" y="458342"/>
            <a:ext cx="8081703" cy="418058"/>
          </a:xfrm>
        </p:spPr>
        <p:txBody>
          <a:bodyPr/>
          <a:lstStyle/>
          <a:p>
            <a:r>
              <a:rPr kumimoji="1" lang="en-US" altLang="ja-JP" dirty="0" smtClean="0">
                <a:latin typeface="+mj-lt"/>
              </a:rPr>
              <a:t>Integration with data analysis systems</a:t>
            </a:r>
            <a:endParaRPr kumimoji="1" lang="ja-JP" altLang="en-US" dirty="0">
              <a:latin typeface="+mj-lt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71959" y="1106056"/>
            <a:ext cx="88148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GoBGP</a:t>
            </a:r>
            <a:r>
              <a:rPr lang="en-US" altLang="ja-JP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as a BGP sub-system for data analysis</a:t>
            </a:r>
          </a:p>
          <a:p>
            <a:r>
              <a:rPr lang="en-US" altLang="ja-JP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e.g</a:t>
            </a:r>
            <a:r>
              <a:rPr lang="en-US" altLang="ja-JP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 </a:t>
            </a:r>
            <a:r>
              <a:rPr lang="en-US" altLang="ja-JP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BGPmon</a:t>
            </a:r>
            <a:r>
              <a:rPr lang="en-US" altLang="ja-JP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(Colorado State Univ</a:t>
            </a:r>
            <a:r>
              <a:rPr lang="en-US" altLang="ja-JP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r>
              <a:rPr lang="en-US" altLang="ja-JP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), </a:t>
            </a:r>
            <a:r>
              <a:rPr lang="en-US" altLang="ja-JP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FastNetMon</a:t>
            </a:r>
            <a:endParaRPr lang="en-US" altLang="ja-JP" sz="24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754740" y="2715298"/>
            <a:ext cx="788877" cy="7349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</a:t>
            </a:r>
            <a:endParaRPr kumimoji="1" lang="ja-JP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301058" y="3974604"/>
            <a:ext cx="788877" cy="7349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B</a:t>
            </a:r>
            <a:endParaRPr kumimoji="1" lang="ja-JP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754739" y="5275199"/>
            <a:ext cx="788877" cy="7349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C</a:t>
            </a:r>
            <a:endParaRPr kumimoji="1" lang="ja-JP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2695270" y="3974604"/>
            <a:ext cx="1220256" cy="7349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ja-JP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GoBGP</a:t>
            </a:r>
            <a:endParaRPr kumimoji="1" lang="ja-JP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9" name="直線矢印コネクタ 8"/>
          <p:cNvCxnSpPr/>
          <p:nvPr/>
        </p:nvCxnSpPr>
        <p:spPr>
          <a:xfrm flipV="1">
            <a:off x="1166600" y="4342073"/>
            <a:ext cx="1377326" cy="19910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矢印コネクタ 9"/>
          <p:cNvCxnSpPr/>
          <p:nvPr/>
        </p:nvCxnSpPr>
        <p:spPr>
          <a:xfrm>
            <a:off x="1647673" y="3243928"/>
            <a:ext cx="953251" cy="661917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矢印コネクタ 11"/>
          <p:cNvCxnSpPr/>
          <p:nvPr/>
        </p:nvCxnSpPr>
        <p:spPr>
          <a:xfrm flipV="1">
            <a:off x="1647673" y="4709542"/>
            <a:ext cx="948712" cy="748283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/>
          <p:cNvSpPr txBox="1"/>
          <p:nvPr/>
        </p:nvSpPr>
        <p:spPr>
          <a:xfrm>
            <a:off x="1241279" y="4008774"/>
            <a:ext cx="12834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BGP Peering</a:t>
            </a:r>
          </a:p>
        </p:txBody>
      </p:sp>
      <p:cxnSp>
        <p:nvCxnSpPr>
          <p:cNvPr id="15" name="直線矢印コネクタ 14"/>
          <p:cNvCxnSpPr/>
          <p:nvPr/>
        </p:nvCxnSpPr>
        <p:spPr>
          <a:xfrm>
            <a:off x="3955760" y="4342073"/>
            <a:ext cx="959140" cy="0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/>
          <p:cNvSpPr txBox="1"/>
          <p:nvPr/>
        </p:nvSpPr>
        <p:spPr>
          <a:xfrm>
            <a:off x="3779324" y="4364662"/>
            <a:ext cx="12834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gRPC</a:t>
            </a:r>
            <a:endParaRPr lang="en-US" altLang="ja-JP" sz="2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5025443" y="3972946"/>
            <a:ext cx="1220256" cy="7349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ja-JP" sz="3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λ</a:t>
            </a:r>
            <a:endParaRPr kumimoji="1" lang="ja-JP" altLang="en-US" sz="3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1" name="フローチャート: 磁気ディスク 20"/>
          <p:cNvSpPr/>
          <p:nvPr/>
        </p:nvSpPr>
        <p:spPr>
          <a:xfrm>
            <a:off x="7285119" y="3653328"/>
            <a:ext cx="1295649" cy="1257648"/>
          </a:xfrm>
          <a:prstGeom prst="flowChartMagneticDisk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2" name="直線矢印コネクタ 21"/>
          <p:cNvCxnSpPr/>
          <p:nvPr/>
        </p:nvCxnSpPr>
        <p:spPr>
          <a:xfrm>
            <a:off x="6365585" y="4352028"/>
            <a:ext cx="735303" cy="0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テキスト ボックス 23"/>
          <p:cNvSpPr txBox="1"/>
          <p:nvPr/>
        </p:nvSpPr>
        <p:spPr>
          <a:xfrm>
            <a:off x="4783869" y="4686257"/>
            <a:ext cx="17225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</a:t>
            </a:r>
            <a:r>
              <a:rPr lang="en-US" altLang="ja-JP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tream</a:t>
            </a:r>
          </a:p>
          <a:p>
            <a:pPr algn="ctr"/>
            <a:r>
              <a:rPr lang="en-US" altLang="ja-JP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processing</a:t>
            </a: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7071647" y="4934782"/>
            <a:ext cx="17225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BigData</a:t>
            </a:r>
            <a:endParaRPr lang="en-US" altLang="ja-JP" sz="2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en-US" altLang="ja-JP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Analysis</a:t>
            </a:r>
          </a:p>
        </p:txBody>
      </p:sp>
    </p:spTree>
    <p:extLst>
      <p:ext uri="{BB962C8B-B14F-4D97-AF65-F5344CB8AC3E}">
        <p14:creationId xmlns:p14="http://schemas.microsoft.com/office/powerpoint/2010/main" val="1467479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>
                <a:latin typeface="+mj-lt"/>
              </a:rPr>
              <a:t>Main Target Application</a:t>
            </a:r>
            <a:endParaRPr kumimoji="1" lang="ja-JP" altLang="en-US" dirty="0">
              <a:latin typeface="+mj-lt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71960" y="1378871"/>
            <a:ext cx="876252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dirty="0" smtClean="0">
                <a:solidFill>
                  <a:schemeClr val="bg1">
                    <a:lumMod val="65000"/>
                  </a:schemeClr>
                </a:solidFill>
              </a:rPr>
              <a:t>1. High performance Router Server for IX</a:t>
            </a:r>
          </a:p>
          <a:p>
            <a:endParaRPr lang="en-US" altLang="ja-JP" sz="32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ja-JP" sz="3200" b="1" dirty="0" smtClean="0">
                <a:solidFill>
                  <a:schemeClr val="bg1">
                    <a:lumMod val="65000"/>
                  </a:schemeClr>
                </a:solidFill>
              </a:rPr>
              <a:t>2. Integration with data analysis systems</a:t>
            </a:r>
          </a:p>
          <a:p>
            <a:endParaRPr lang="en-US" altLang="ja-JP" sz="3200" b="1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altLang="ja-JP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3. </a:t>
            </a:r>
            <a:r>
              <a:rPr lang="en-US" altLang="ja-JP" sz="3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BGPd</a:t>
            </a:r>
            <a:r>
              <a:rPr lang="en-US" altLang="ja-JP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for </a:t>
            </a:r>
            <a:r>
              <a:rPr lang="en-US" altLang="ja-JP" sz="32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w</a:t>
            </a:r>
            <a:r>
              <a:rPr lang="en-US" altLang="ja-JP" sz="3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hitebox</a:t>
            </a:r>
            <a:r>
              <a:rPr lang="en-US" altLang="ja-JP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switches</a:t>
            </a:r>
          </a:p>
        </p:txBody>
      </p:sp>
    </p:spTree>
    <p:extLst>
      <p:ext uri="{BB962C8B-B14F-4D97-AF65-F5344CB8AC3E}">
        <p14:creationId xmlns:p14="http://schemas.microsoft.com/office/powerpoint/2010/main" val="285233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 smtClean="0">
                <a:latin typeface="+mj-lt"/>
              </a:rPr>
              <a:t>BGPd</a:t>
            </a:r>
            <a:r>
              <a:rPr kumimoji="1" lang="en-US" altLang="ja-JP" dirty="0" smtClean="0">
                <a:latin typeface="+mj-lt"/>
              </a:rPr>
              <a:t> for </a:t>
            </a:r>
            <a:r>
              <a:rPr kumimoji="1" lang="en-US" altLang="ja-JP" dirty="0" err="1" smtClean="0">
                <a:latin typeface="+mj-lt"/>
              </a:rPr>
              <a:t>whitebox</a:t>
            </a:r>
            <a:r>
              <a:rPr kumimoji="1" lang="en-US" altLang="ja-JP" dirty="0" smtClean="0">
                <a:latin typeface="+mj-lt"/>
              </a:rPr>
              <a:t> switches</a:t>
            </a:r>
            <a:endParaRPr kumimoji="1" lang="ja-JP" altLang="en-US" dirty="0">
              <a:latin typeface="+mj-lt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61832" y="1136660"/>
            <a:ext cx="891326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ja-JP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BIG wave of open-networking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ja-JP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Network commoditization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ja-JP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Expansion of the use of </a:t>
            </a:r>
            <a:r>
              <a:rPr lang="en-US" altLang="ja-JP" sz="3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whitebox</a:t>
            </a:r>
            <a:r>
              <a:rPr lang="en-US" altLang="ja-JP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switches</a:t>
            </a:r>
          </a:p>
          <a:p>
            <a:pPr lvl="1"/>
            <a:endParaRPr lang="en-US" altLang="ja-JP" sz="3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ja-JP" sz="3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GoBGP</a:t>
            </a:r>
            <a:r>
              <a:rPr lang="en-US" altLang="ja-JP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can be run on top of </a:t>
            </a:r>
            <a:r>
              <a:rPr lang="en-US" altLang="ja-JP" sz="3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whitebox</a:t>
            </a:r>
            <a:r>
              <a:rPr lang="en-US" altLang="ja-JP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switches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ja-JP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</a:t>
            </a:r>
            <a:r>
              <a:rPr lang="en-US" altLang="ja-JP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orted on Cumulus and Open Network Linux</a:t>
            </a:r>
          </a:p>
        </p:txBody>
      </p:sp>
    </p:spTree>
    <p:extLst>
      <p:ext uri="{BB962C8B-B14F-4D97-AF65-F5344CB8AC3E}">
        <p14:creationId xmlns:p14="http://schemas.microsoft.com/office/powerpoint/2010/main" val="3156491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 smtClean="0">
                <a:latin typeface="+mj-lt"/>
              </a:rPr>
              <a:t>BGPd</a:t>
            </a:r>
            <a:r>
              <a:rPr kumimoji="1" lang="en-US" altLang="ja-JP" dirty="0" smtClean="0">
                <a:latin typeface="+mj-lt"/>
              </a:rPr>
              <a:t> for </a:t>
            </a:r>
            <a:r>
              <a:rPr kumimoji="1" lang="en-US" altLang="ja-JP" dirty="0" err="1" smtClean="0">
                <a:latin typeface="+mj-lt"/>
              </a:rPr>
              <a:t>whitebox</a:t>
            </a:r>
            <a:r>
              <a:rPr kumimoji="1" lang="en-US" altLang="ja-JP" dirty="0" smtClean="0">
                <a:latin typeface="+mj-lt"/>
              </a:rPr>
              <a:t> switches</a:t>
            </a:r>
            <a:endParaRPr kumimoji="1" lang="ja-JP" altLang="en-US" dirty="0">
              <a:latin typeface="+mj-lt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61832" y="1136660"/>
            <a:ext cx="89132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ja-JP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FIB modification via </a:t>
            </a:r>
            <a:r>
              <a:rPr lang="en-US" altLang="ja-JP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zapi</a:t>
            </a:r>
            <a:r>
              <a:rPr lang="en-US" altLang="ja-JP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and </a:t>
            </a:r>
            <a:r>
              <a:rPr lang="en-US" altLang="ja-JP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netlink</a:t>
            </a:r>
            <a:endParaRPr lang="en-US" altLang="ja-JP" sz="24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ja-JP" sz="2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z</a:t>
            </a:r>
            <a:r>
              <a:rPr lang="en-US" altLang="ja-JP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api</a:t>
            </a:r>
            <a:r>
              <a:rPr lang="en-US" altLang="ja-JP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: </a:t>
            </a:r>
            <a:r>
              <a:rPr lang="en-US" altLang="ja-JP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api</a:t>
            </a:r>
            <a:r>
              <a:rPr lang="en-US" altLang="ja-JP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for zebra and quagga routing daemons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ja-JP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IPv4/IPv6 unicast FIB modification is done via </a:t>
            </a:r>
            <a:r>
              <a:rPr lang="en-US" altLang="ja-JP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zapi</a:t>
            </a:r>
            <a:endParaRPr lang="en-US" altLang="ja-JP" sz="24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ja-JP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Other FIB modification is done via </a:t>
            </a:r>
            <a:r>
              <a:rPr lang="en-US" altLang="ja-JP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netlink</a:t>
            </a:r>
            <a:endParaRPr lang="en-US" altLang="ja-JP" sz="24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altLang="ja-JP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e.g</a:t>
            </a:r>
            <a:r>
              <a:rPr lang="en-US" altLang="ja-JP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 </a:t>
            </a:r>
            <a:r>
              <a:rPr lang="en-US" altLang="ja-JP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zapi</a:t>
            </a:r>
            <a:r>
              <a:rPr lang="en-US" altLang="ja-JP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doesn’t support mac </a:t>
            </a:r>
            <a:r>
              <a:rPr lang="en-US" altLang="ja-JP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fdb</a:t>
            </a:r>
            <a:r>
              <a:rPr lang="en-US" altLang="ja-JP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modification 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2598309" y="5401064"/>
            <a:ext cx="2679699" cy="7349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Linux Networking Subsystem</a:t>
            </a:r>
            <a:endParaRPr kumimoji="1" lang="ja-JP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2598309" y="3335912"/>
            <a:ext cx="1025495" cy="50854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ospfd</a:t>
            </a:r>
            <a:endParaRPr kumimoji="1" lang="ja-JP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2598309" y="4404422"/>
            <a:ext cx="2006600" cy="4676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z</a:t>
            </a:r>
            <a:r>
              <a:rPr lang="en-US" altLang="ja-JP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ebra</a:t>
            </a:r>
            <a:endParaRPr kumimoji="1" lang="ja-JP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1" name="直線コネクタ 10"/>
          <p:cNvCxnSpPr/>
          <p:nvPr/>
        </p:nvCxnSpPr>
        <p:spPr>
          <a:xfrm>
            <a:off x="2166919" y="5101957"/>
            <a:ext cx="5228303" cy="0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矢印コネクタ 12"/>
          <p:cNvCxnSpPr/>
          <p:nvPr/>
        </p:nvCxnSpPr>
        <p:spPr>
          <a:xfrm>
            <a:off x="3582737" y="4908777"/>
            <a:ext cx="0" cy="418865"/>
          </a:xfrm>
          <a:prstGeom prst="straightConnector1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/>
          <p:cNvSpPr txBox="1"/>
          <p:nvPr/>
        </p:nvSpPr>
        <p:spPr>
          <a:xfrm>
            <a:off x="6314899" y="5178771"/>
            <a:ext cx="11348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Linux</a:t>
            </a:r>
          </a:p>
          <a:p>
            <a:r>
              <a:rPr lang="en-US" altLang="ja-JP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Kernel</a:t>
            </a:r>
          </a:p>
          <a:p>
            <a:r>
              <a:rPr lang="en-US" altLang="ja-JP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Space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314899" y="4008121"/>
            <a:ext cx="11348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Linux</a:t>
            </a:r>
          </a:p>
          <a:p>
            <a:r>
              <a:rPr lang="en-US" altLang="ja-JP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User</a:t>
            </a:r>
          </a:p>
          <a:p>
            <a:r>
              <a:rPr lang="en-US" altLang="ja-JP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Space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132872" y="4872066"/>
            <a:ext cx="1134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</a:t>
            </a:r>
            <a:r>
              <a:rPr lang="en-US" altLang="ja-JP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etlink</a:t>
            </a:r>
            <a:endParaRPr lang="en-US" altLang="ja-JP" sz="2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3802049" y="3335912"/>
            <a:ext cx="1531745" cy="50854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gobgpd</a:t>
            </a:r>
            <a:endParaRPr kumimoji="1" lang="ja-JP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23" name="直線矢印コネクタ 22"/>
          <p:cNvCxnSpPr/>
          <p:nvPr/>
        </p:nvCxnSpPr>
        <p:spPr>
          <a:xfrm>
            <a:off x="3108331" y="3925551"/>
            <a:ext cx="0" cy="418865"/>
          </a:xfrm>
          <a:prstGeom prst="straightConnector1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矢印コネクタ 23"/>
          <p:cNvCxnSpPr/>
          <p:nvPr/>
        </p:nvCxnSpPr>
        <p:spPr>
          <a:xfrm>
            <a:off x="4153009" y="3925551"/>
            <a:ext cx="0" cy="418865"/>
          </a:xfrm>
          <a:prstGeom prst="straightConnector1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矢印コネクタ 24"/>
          <p:cNvCxnSpPr/>
          <p:nvPr/>
        </p:nvCxnSpPr>
        <p:spPr>
          <a:xfrm>
            <a:off x="5035454" y="3925551"/>
            <a:ext cx="0" cy="1402091"/>
          </a:xfrm>
          <a:prstGeom prst="straightConnector1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/>
          <p:cNvCxnSpPr/>
          <p:nvPr/>
        </p:nvCxnSpPr>
        <p:spPr>
          <a:xfrm>
            <a:off x="2159544" y="4140854"/>
            <a:ext cx="2445365" cy="0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テキスト ボックス 31"/>
          <p:cNvSpPr txBox="1"/>
          <p:nvPr/>
        </p:nvSpPr>
        <p:spPr>
          <a:xfrm>
            <a:off x="1488112" y="3911125"/>
            <a:ext cx="6960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zapi</a:t>
            </a:r>
            <a:endParaRPr lang="en-US" altLang="ja-JP" sz="2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906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 smtClean="0">
                <a:latin typeface="+mj-lt"/>
              </a:rPr>
              <a:t>BGPd</a:t>
            </a:r>
            <a:r>
              <a:rPr kumimoji="1" lang="en-US" altLang="ja-JP" dirty="0" smtClean="0">
                <a:latin typeface="+mj-lt"/>
              </a:rPr>
              <a:t> for </a:t>
            </a:r>
            <a:r>
              <a:rPr kumimoji="1" lang="en-US" altLang="ja-JP" dirty="0" err="1" smtClean="0">
                <a:latin typeface="+mj-lt"/>
              </a:rPr>
              <a:t>whitebox</a:t>
            </a:r>
            <a:r>
              <a:rPr kumimoji="1" lang="en-US" altLang="ja-JP" dirty="0" smtClean="0">
                <a:latin typeface="+mj-lt"/>
              </a:rPr>
              <a:t> switches</a:t>
            </a:r>
            <a:endParaRPr kumimoji="1" lang="ja-JP" altLang="en-US" dirty="0">
              <a:latin typeface="+mj-lt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11093" y="1022837"/>
            <a:ext cx="8913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ja-JP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Usecase</a:t>
            </a:r>
            <a:r>
              <a:rPr lang="en-US" altLang="ja-JP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 EVPN+VXLAN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ja-JP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mac address exchange </a:t>
            </a:r>
            <a:r>
              <a:rPr lang="en-US" altLang="ja-JP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occers</a:t>
            </a:r>
            <a:r>
              <a:rPr lang="en-US" altLang="ja-JP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in BGP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ja-JP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Interoperability with Cisco/Juniper! @Interop Tokyo 2015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946" y="2369603"/>
            <a:ext cx="6689557" cy="3762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770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>
                <a:latin typeface="+mj-lt"/>
              </a:rPr>
              <a:t>Other features</a:t>
            </a:r>
            <a:endParaRPr kumimoji="1" lang="ja-JP" altLang="en-US" dirty="0">
              <a:latin typeface="+mj-lt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71960" y="1029956"/>
            <a:ext cx="876252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ja-JP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Full route MRT injection less than 1min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ja-JP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For testing your new gear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ja-JP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Route monitoring (MRT dump)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ja-JP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BMP is also on the roadmap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ja-JP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Route Reflector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ja-JP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Addpath</a:t>
            </a:r>
            <a:r>
              <a:rPr lang="en-US" altLang="ja-JP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is also on the roadmap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ja-JP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RPKI validation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ja-JP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Flowspec</a:t>
            </a:r>
            <a:endParaRPr lang="en-US" altLang="ja-JP" sz="24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ja-JP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VPN support (L2VPN(EVPN), L3VPN, VRF, RTC)</a:t>
            </a:r>
          </a:p>
        </p:txBody>
      </p:sp>
    </p:spTree>
    <p:extLst>
      <p:ext uri="{BB962C8B-B14F-4D97-AF65-F5344CB8AC3E}">
        <p14:creationId xmlns:p14="http://schemas.microsoft.com/office/powerpoint/2010/main" val="1371505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>
                <a:latin typeface="+mj-lt"/>
              </a:rPr>
              <a:t>Summary</a:t>
            </a:r>
            <a:endParaRPr kumimoji="1" lang="ja-JP" altLang="en-US" dirty="0">
              <a:latin typeface="+mj-lt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71960" y="2217071"/>
            <a:ext cx="876252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Please try it out !</a:t>
            </a:r>
          </a:p>
          <a:p>
            <a:endParaRPr lang="en-US" altLang="ja-JP" sz="3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ja-JP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</a:t>
            </a:r>
            <a:r>
              <a:rPr lang="en-US" altLang="ja-JP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our comment, feedback, patch</a:t>
            </a:r>
          </a:p>
          <a:p>
            <a:endParaRPr lang="en-US" altLang="ja-JP" sz="32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ja-JP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</a:t>
            </a:r>
            <a:r>
              <a:rPr lang="en-US" altLang="ja-JP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nd star on </a:t>
            </a:r>
            <a:r>
              <a:rPr lang="en-US" altLang="ja-JP" sz="3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github</a:t>
            </a:r>
            <a:r>
              <a:rPr lang="en-US" altLang="ja-JP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is very welcome </a:t>
            </a:r>
            <a:r>
              <a:rPr lang="en-US" altLang="ja-JP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;)</a:t>
            </a:r>
            <a:endParaRPr lang="en-US" altLang="ja-JP" sz="32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870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latin typeface="+mj-lt"/>
              </a:rPr>
              <a:t>Motivation</a:t>
            </a:r>
            <a:endParaRPr kumimoji="1" lang="ja-JP" altLang="en-US" dirty="0">
              <a:latin typeface="+mj-lt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71960" y="1378871"/>
            <a:ext cx="876252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Why another BGP </a:t>
            </a:r>
            <a:r>
              <a:rPr lang="en-US" altLang="ja-JP" sz="3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implmentation</a:t>
            </a:r>
            <a:r>
              <a:rPr lang="en-US" altLang="ja-JP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?</a:t>
            </a:r>
          </a:p>
          <a:p>
            <a:endParaRPr lang="en-US" altLang="ja-JP" sz="3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ja-JP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SDN Era has begun</a:t>
            </a:r>
          </a:p>
          <a:p>
            <a:endParaRPr lang="en-US" altLang="ja-JP" sz="32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ja-JP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We need </a:t>
            </a:r>
            <a:r>
              <a:rPr lang="en-US" altLang="ja-JP" sz="32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SDN-Native</a:t>
            </a:r>
            <a:r>
              <a:rPr lang="en-US" altLang="ja-JP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BGP implementation !</a:t>
            </a:r>
          </a:p>
        </p:txBody>
      </p:sp>
    </p:spTree>
    <p:extLst>
      <p:ext uri="{BB962C8B-B14F-4D97-AF65-F5344CB8AC3E}">
        <p14:creationId xmlns:p14="http://schemas.microsoft.com/office/powerpoint/2010/main" val="3511868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err="1" smtClean="0">
                <a:latin typeface="+mj-lt"/>
              </a:rPr>
              <a:t>GoBGP</a:t>
            </a:r>
            <a:r>
              <a:rPr lang="en-US" altLang="ja-JP" dirty="0" smtClean="0">
                <a:latin typeface="+mj-lt"/>
              </a:rPr>
              <a:t> Overview</a:t>
            </a:r>
            <a:endParaRPr kumimoji="1" lang="ja-JP" altLang="en-US" dirty="0">
              <a:latin typeface="+mj-lt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71960" y="1378871"/>
            <a:ext cx="889133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What SDN-Native means</a:t>
            </a:r>
          </a:p>
          <a:p>
            <a:endParaRPr lang="en-US" altLang="ja-JP" sz="32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514350">
              <a:buAutoNum type="arabicPeriod"/>
            </a:pPr>
            <a:r>
              <a:rPr lang="en-US" altLang="ja-JP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High Performance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ja-JP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Existing OSS </a:t>
            </a:r>
            <a:r>
              <a:rPr lang="en-US" altLang="ja-JP" sz="3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BGPd</a:t>
            </a:r>
            <a:r>
              <a:rPr lang="en-US" altLang="ja-JP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are mainly single-threaded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ja-JP" sz="3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GoBGP</a:t>
            </a:r>
            <a:r>
              <a:rPr lang="en-US" altLang="ja-JP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ja-JP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can exploit multicore</a:t>
            </a:r>
            <a:endParaRPr lang="en-US" altLang="ja-JP" sz="32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ja-JP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Aimed to be run on modern/commodity </a:t>
            </a:r>
            <a:r>
              <a:rPr lang="en-US" altLang="ja-JP" sz="3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hardwares</a:t>
            </a:r>
            <a:endParaRPr lang="en-US" altLang="ja-JP" sz="32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523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err="1" smtClean="0">
                <a:latin typeface="+mj-lt"/>
              </a:rPr>
              <a:t>GoBGP</a:t>
            </a:r>
            <a:r>
              <a:rPr lang="en-US" altLang="ja-JP" dirty="0" smtClean="0">
                <a:latin typeface="+mj-lt"/>
              </a:rPr>
              <a:t> Overview</a:t>
            </a:r>
            <a:endParaRPr kumimoji="1" lang="ja-JP" altLang="en-US" dirty="0">
              <a:latin typeface="+mj-lt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71960" y="1378871"/>
            <a:ext cx="897204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What SDN-Native means</a:t>
            </a:r>
          </a:p>
          <a:p>
            <a:endParaRPr lang="en-US" altLang="ja-JP" sz="32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514350">
              <a:buAutoNum type="arabicPeriod"/>
            </a:pPr>
            <a:r>
              <a:rPr lang="en-US" altLang="ja-JP" sz="3200" b="1" dirty="0" smtClean="0">
                <a:solidFill>
                  <a:schemeClr val="bg1">
                    <a:lumMod val="65000"/>
                  </a:schemeClr>
                </a:solidFill>
              </a:rPr>
              <a:t>High Performance</a:t>
            </a:r>
          </a:p>
          <a:p>
            <a:pPr marL="514350" indent="-514350">
              <a:buAutoNum type="arabicPeriod"/>
            </a:pPr>
            <a:r>
              <a:rPr lang="en-US" altLang="ja-JP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API-first Architecture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ja-JP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Existing </a:t>
            </a:r>
            <a:r>
              <a:rPr lang="en-US" altLang="ja-JP" sz="3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BGPd</a:t>
            </a:r>
            <a:r>
              <a:rPr lang="en-US" altLang="ja-JP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are mainly CLI-first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altLang="ja-JP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Automation/Integration using “expect” is painful…</a:t>
            </a:r>
            <a:endParaRPr lang="en-US" altLang="ja-JP" sz="3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ja-JP" sz="3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GoBGP</a:t>
            </a:r>
            <a:r>
              <a:rPr lang="en-US" altLang="ja-JP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uses </a:t>
            </a:r>
            <a:r>
              <a:rPr lang="en-US" altLang="ja-JP" sz="3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gRPC</a:t>
            </a:r>
            <a:endParaRPr lang="en-US" altLang="ja-JP" sz="32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altLang="ja-JP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r>
              <a:rPr lang="en-US" altLang="ja-JP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0 </a:t>
            </a:r>
            <a:r>
              <a:rPr lang="en-US" altLang="ja-JP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languages binding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ja-JP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Integration with your software is smooth</a:t>
            </a:r>
          </a:p>
        </p:txBody>
      </p:sp>
    </p:spTree>
    <p:extLst>
      <p:ext uri="{BB962C8B-B14F-4D97-AF65-F5344CB8AC3E}">
        <p14:creationId xmlns:p14="http://schemas.microsoft.com/office/powerpoint/2010/main" val="3730879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60" y="876400"/>
            <a:ext cx="8355569" cy="6013025"/>
          </a:xfrm>
          <a:prstGeom prst="rect">
            <a:avLst/>
          </a:prstGeom>
        </p:spPr>
      </p:pic>
      <p:sp>
        <p:nvSpPr>
          <p:cNvPr id="6" name="タイトル 1"/>
          <p:cNvSpPr>
            <a:spLocks noGrp="1"/>
          </p:cNvSpPr>
          <p:nvPr>
            <p:ph type="title"/>
          </p:nvPr>
        </p:nvSpPr>
        <p:spPr>
          <a:xfrm>
            <a:off x="171960" y="458342"/>
            <a:ext cx="6851104" cy="418058"/>
          </a:xfrm>
        </p:spPr>
        <p:txBody>
          <a:bodyPr/>
          <a:lstStyle/>
          <a:p>
            <a:r>
              <a:rPr lang="en-US" altLang="ja-JP" dirty="0" err="1" smtClean="0">
                <a:latin typeface="+mj-lt"/>
              </a:rPr>
              <a:t>GoBGP</a:t>
            </a:r>
            <a:r>
              <a:rPr lang="en-US" altLang="ja-JP" dirty="0" smtClean="0">
                <a:latin typeface="+mj-lt"/>
              </a:rPr>
              <a:t> Overview</a:t>
            </a:r>
            <a:endParaRPr kumimoji="1" lang="ja-JP" alt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63142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err="1" smtClean="0">
                <a:latin typeface="+mj-lt"/>
              </a:rPr>
              <a:t>GoBGP</a:t>
            </a:r>
            <a:r>
              <a:rPr lang="en-US" altLang="ja-JP" dirty="0" smtClean="0">
                <a:latin typeface="+mj-lt"/>
              </a:rPr>
              <a:t> Overview</a:t>
            </a:r>
            <a:endParaRPr kumimoji="1" lang="ja-JP" altLang="en-US" dirty="0">
              <a:latin typeface="+mj-lt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71960" y="1378871"/>
            <a:ext cx="897204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What SDN-Native means</a:t>
            </a:r>
          </a:p>
          <a:p>
            <a:endParaRPr lang="en-US" altLang="ja-JP" sz="32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514350">
              <a:buAutoNum type="arabicPeriod"/>
            </a:pPr>
            <a:r>
              <a:rPr lang="en-US" altLang="ja-JP" sz="3200" b="1" dirty="0" smtClean="0">
                <a:solidFill>
                  <a:schemeClr val="bg1">
                    <a:lumMod val="65000"/>
                  </a:schemeClr>
                </a:solidFill>
              </a:rPr>
              <a:t>High Performance</a:t>
            </a:r>
          </a:p>
          <a:p>
            <a:pPr marL="514350" indent="-514350">
              <a:buAutoNum type="arabicPeriod"/>
            </a:pPr>
            <a:r>
              <a:rPr lang="en-US" altLang="ja-JP" sz="3200" b="1" dirty="0" smtClean="0">
                <a:solidFill>
                  <a:schemeClr val="bg1">
                    <a:lumMod val="65000"/>
                  </a:schemeClr>
                </a:solidFill>
              </a:rPr>
              <a:t>API-first Architecture</a:t>
            </a:r>
          </a:p>
          <a:p>
            <a:pPr marL="514350" indent="-514350">
              <a:buAutoNum type="arabicPeriod"/>
            </a:pPr>
            <a:r>
              <a:rPr lang="en-US" altLang="ja-JP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Vendor-Neutral Configuration Model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ja-JP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Existing </a:t>
            </a:r>
            <a:r>
              <a:rPr lang="en-US" altLang="ja-JP" sz="3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BGPd</a:t>
            </a:r>
            <a:r>
              <a:rPr lang="en-US" altLang="ja-JP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configuration varies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ja-JP" sz="3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GoBGP</a:t>
            </a:r>
            <a:r>
              <a:rPr lang="en-US" altLang="ja-JP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uses </a:t>
            </a:r>
            <a:r>
              <a:rPr lang="en-US" altLang="ja-JP" sz="3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OpenConfig</a:t>
            </a:r>
            <a:endParaRPr lang="en-US" altLang="ja-JP" sz="2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altLang="ja-JP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YANG model for BGP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altLang="ja-JP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draft-ietf-idr-bgp-model-00</a:t>
            </a:r>
            <a:endParaRPr lang="en-US" altLang="ja-JP" sz="32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altLang="ja-JP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4"/>
              </a:rPr>
              <a:t>Cisco’s support just announced</a:t>
            </a:r>
            <a:endParaRPr lang="en-US" altLang="ja-JP" sz="32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812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err="1" smtClean="0">
                <a:latin typeface="+mj-lt"/>
              </a:rPr>
              <a:t>GoBGP</a:t>
            </a:r>
            <a:r>
              <a:rPr lang="en-US" altLang="ja-JP" dirty="0" smtClean="0">
                <a:latin typeface="+mj-lt"/>
              </a:rPr>
              <a:t> Overview</a:t>
            </a:r>
            <a:endParaRPr kumimoji="1" lang="ja-JP" altLang="en-US" dirty="0">
              <a:latin typeface="+mj-lt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71960" y="1378871"/>
            <a:ext cx="897204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What SDN-Native means</a:t>
            </a:r>
          </a:p>
          <a:p>
            <a:endParaRPr lang="en-US" altLang="ja-JP" sz="32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514350">
              <a:buAutoNum type="arabicPeriod"/>
            </a:pPr>
            <a:r>
              <a:rPr lang="en-US" altLang="ja-JP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High Performance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ja-JP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Go</a:t>
            </a:r>
          </a:p>
          <a:p>
            <a:pPr marL="514350" indent="-514350">
              <a:buAutoNum type="arabicPeriod"/>
            </a:pPr>
            <a:r>
              <a:rPr lang="en-US" altLang="ja-JP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API-first Architecture</a:t>
            </a:r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en-US" altLang="ja-JP" sz="3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gRPC</a:t>
            </a:r>
            <a:endParaRPr lang="en-US" altLang="ja-JP" sz="32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514350">
              <a:buAutoNum type="arabicPeriod"/>
            </a:pPr>
            <a:r>
              <a:rPr lang="en-US" altLang="ja-JP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Vendor-Neutral Configuration Model</a:t>
            </a:r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en-US" altLang="ja-JP" sz="3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OpenConfig</a:t>
            </a:r>
            <a:endParaRPr lang="en-US" altLang="ja-JP" sz="32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420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err="1" smtClean="0">
                <a:latin typeface="+mj-lt"/>
              </a:rPr>
              <a:t>GoBGP</a:t>
            </a:r>
            <a:r>
              <a:rPr lang="en-US" altLang="ja-JP" dirty="0" smtClean="0">
                <a:latin typeface="+mj-lt"/>
              </a:rPr>
              <a:t> Basics</a:t>
            </a:r>
            <a:endParaRPr kumimoji="1" lang="ja-JP" altLang="en-US" dirty="0">
              <a:latin typeface="+mj-lt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2354041" y="3233611"/>
            <a:ext cx="3805445" cy="7349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</a:t>
            </a:r>
            <a:r>
              <a:rPr kumimoji="1" lang="en-US" altLang="ja-JP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obgpd</a:t>
            </a:r>
            <a:r>
              <a:rPr kumimoji="1" lang="en-US" altLang="ja-JP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kumimoji="1" lang="en-US" altLang="ja-JP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(daemon)</a:t>
            </a:r>
            <a:endParaRPr kumimoji="1" lang="ja-JP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2354041" y="1887541"/>
            <a:ext cx="1700614" cy="7349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</a:t>
            </a:r>
            <a:r>
              <a:rPr kumimoji="1" lang="en-US" altLang="ja-JP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obgp</a:t>
            </a:r>
            <a:r>
              <a:rPr lang="en-US" altLang="ja-JP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ja-JP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(CLI)</a:t>
            </a:r>
            <a:endParaRPr kumimoji="1" lang="ja-JP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4252082" y="1887541"/>
            <a:ext cx="1907404" cy="7349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Your Software</a:t>
            </a:r>
            <a:endParaRPr kumimoji="1" lang="ja-JP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5" name="直線コネクタ 14"/>
          <p:cNvCxnSpPr/>
          <p:nvPr/>
        </p:nvCxnSpPr>
        <p:spPr>
          <a:xfrm>
            <a:off x="2142962" y="2935605"/>
            <a:ext cx="4016524" cy="0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テキスト ボックス 20"/>
          <p:cNvSpPr txBox="1"/>
          <p:nvPr/>
        </p:nvSpPr>
        <p:spPr>
          <a:xfrm>
            <a:off x="6159486" y="2692270"/>
            <a:ext cx="8635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gRPC</a:t>
            </a:r>
            <a:endParaRPr lang="en-US" altLang="ja-JP" sz="2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6" name="直線矢印コネクタ 5"/>
          <p:cNvCxnSpPr/>
          <p:nvPr/>
        </p:nvCxnSpPr>
        <p:spPr>
          <a:xfrm>
            <a:off x="3204348" y="2692270"/>
            <a:ext cx="0" cy="453031"/>
          </a:xfrm>
          <a:prstGeom prst="straightConnector1">
            <a:avLst/>
          </a:prstGeom>
          <a:ln w="38100">
            <a:solidFill>
              <a:srgbClr val="41414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矢印コネクタ 19"/>
          <p:cNvCxnSpPr/>
          <p:nvPr/>
        </p:nvCxnSpPr>
        <p:spPr>
          <a:xfrm>
            <a:off x="5205784" y="2710789"/>
            <a:ext cx="0" cy="453031"/>
          </a:xfrm>
          <a:prstGeom prst="straightConnector1">
            <a:avLst/>
          </a:prstGeom>
          <a:ln w="38100">
            <a:solidFill>
              <a:srgbClr val="41414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テキスト ボックス 34"/>
          <p:cNvSpPr txBox="1"/>
          <p:nvPr/>
        </p:nvSpPr>
        <p:spPr>
          <a:xfrm>
            <a:off x="171960" y="4438349"/>
            <a:ext cx="87625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ja-JP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Comes </a:t>
            </a:r>
            <a:r>
              <a:rPr lang="en-US" altLang="ja-JP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with two </a:t>
            </a:r>
            <a:r>
              <a:rPr lang="en-US" altLang="ja-JP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binary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ja-JP" sz="32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</a:t>
            </a:r>
            <a:r>
              <a:rPr lang="en-US" altLang="ja-JP" sz="3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obgpd</a:t>
            </a:r>
            <a:r>
              <a:rPr lang="en-US" altLang="ja-JP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: </a:t>
            </a:r>
            <a:r>
              <a:rPr lang="en-US" altLang="ja-JP" sz="3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bgp</a:t>
            </a:r>
            <a:r>
              <a:rPr lang="en-US" altLang="ja-JP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daemon</a:t>
            </a:r>
            <a:endParaRPr lang="en-US" altLang="ja-JP" sz="3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ja-JP" sz="32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</a:t>
            </a:r>
            <a:r>
              <a:rPr lang="en-US" altLang="ja-JP" sz="3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obgp</a:t>
            </a:r>
            <a:r>
              <a:rPr lang="en-US" altLang="ja-JP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: cli tool (uses </a:t>
            </a:r>
            <a:r>
              <a:rPr lang="en-US" altLang="ja-JP" sz="3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gRPC</a:t>
            </a:r>
            <a:r>
              <a:rPr lang="en-US" altLang="ja-JP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underneath)</a:t>
            </a:r>
            <a:endParaRPr lang="en-US" altLang="ja-JP" sz="3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5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テーマ企画詳細説明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見やすいスライド">
      <a:majorFont>
        <a:latin typeface="Segoe UI"/>
        <a:ea typeface="メイリオ"/>
        <a:cs typeface=""/>
      </a:majorFont>
      <a:minorFont>
        <a:latin typeface="Segoe UI"/>
        <a:ea typeface="メイリオ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11101</TotalTime>
  <Words>641</Words>
  <Application>Microsoft Office PowerPoint</Application>
  <PresentationFormat>画面に合わせる (4:3)</PresentationFormat>
  <Paragraphs>186</Paragraphs>
  <Slides>27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27</vt:i4>
      </vt:variant>
    </vt:vector>
  </HeadingPairs>
  <TitlesOfParts>
    <vt:vector size="34" baseType="lpstr">
      <vt:lpstr>HGP創英角ｺﾞｼｯｸUB</vt:lpstr>
      <vt:lpstr>ＭＳ Ｐゴシック</vt:lpstr>
      <vt:lpstr>メイリオ</vt:lpstr>
      <vt:lpstr>Arial</vt:lpstr>
      <vt:lpstr>Calibri</vt:lpstr>
      <vt:lpstr>Segoe UI</vt:lpstr>
      <vt:lpstr>テーマ企画詳細説明</vt:lpstr>
      <vt:lpstr>GoBGP : yet another OSS BGPd</vt:lpstr>
      <vt:lpstr>GoBGP</vt:lpstr>
      <vt:lpstr>Motivation</vt:lpstr>
      <vt:lpstr>GoBGP Overview</vt:lpstr>
      <vt:lpstr>GoBGP Overview</vt:lpstr>
      <vt:lpstr>GoBGP Overview</vt:lpstr>
      <vt:lpstr>GoBGP Overview</vt:lpstr>
      <vt:lpstr>GoBGP Overview</vt:lpstr>
      <vt:lpstr>GoBGP Basics</vt:lpstr>
      <vt:lpstr>GoBGP Basics – show neighbors</vt:lpstr>
      <vt:lpstr>GoBGP Basics – show neighbor</vt:lpstr>
      <vt:lpstr>GoBGP Basics – show global rib</vt:lpstr>
      <vt:lpstr>GoBGP Basics – monitor new best</vt:lpstr>
      <vt:lpstr>GoBGP Basics - json option</vt:lpstr>
      <vt:lpstr>GoBGP Basics – use from python</vt:lpstr>
      <vt:lpstr>GoBGP Basics – use from python</vt:lpstr>
      <vt:lpstr>Main Target Application</vt:lpstr>
      <vt:lpstr>Route Server for IX</vt:lpstr>
      <vt:lpstr>Route Server for IX</vt:lpstr>
      <vt:lpstr>Main Target Application</vt:lpstr>
      <vt:lpstr>Integration with data analysis systems</vt:lpstr>
      <vt:lpstr>Main Target Application</vt:lpstr>
      <vt:lpstr>BGPd for whitebox switches</vt:lpstr>
      <vt:lpstr>BGPd for whitebox switches</vt:lpstr>
      <vt:lpstr>BGPd for whitebox switches</vt:lpstr>
      <vt:lpstr>Other features</vt:lpstr>
      <vt:lpstr>Summary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irie</dc:creator>
  <cp:lastModifiedBy>Windows ユーザー</cp:lastModifiedBy>
  <cp:revision>466</cp:revision>
  <cp:lastPrinted>2014-07-02T05:23:50Z</cp:lastPrinted>
  <dcterms:created xsi:type="dcterms:W3CDTF">2014-02-04T08:21:27Z</dcterms:created>
  <dcterms:modified xsi:type="dcterms:W3CDTF">2015-11-18T16:58:36Z</dcterms:modified>
</cp:coreProperties>
</file>